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64" r:id="rId3"/>
    <p:sldId id="257" r:id="rId4"/>
    <p:sldId id="259" r:id="rId5"/>
    <p:sldId id="258" r:id="rId6"/>
    <p:sldId id="260" r:id="rId7"/>
    <p:sldId id="261" r:id="rId8"/>
    <p:sldId id="262" r:id="rId9"/>
    <p:sldId id="270" r:id="rId10"/>
    <p:sldId id="263" r:id="rId11"/>
    <p:sldId id="266" r:id="rId12"/>
    <p:sldId id="272" r:id="rId13"/>
    <p:sldId id="265" r:id="rId14"/>
    <p:sldId id="271" r:id="rId15"/>
    <p:sldId id="267" r:id="rId16"/>
    <p:sldId id="278" r:id="rId17"/>
    <p:sldId id="273" r:id="rId18"/>
    <p:sldId id="274" r:id="rId19"/>
    <p:sldId id="268" r:id="rId20"/>
    <p:sldId id="275" r:id="rId21"/>
    <p:sldId id="276" r:id="rId22"/>
    <p:sldId id="281" r:id="rId23"/>
    <p:sldId id="277" r:id="rId24"/>
    <p:sldId id="279" r:id="rId25"/>
    <p:sldId id="269" r:id="rId26"/>
    <p:sldId id="280"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59" autoAdjust="0"/>
  </p:normalViewPr>
  <p:slideViewPr>
    <p:cSldViewPr>
      <p:cViewPr varScale="1">
        <p:scale>
          <a:sx n="61" d="100"/>
          <a:sy n="61" d="100"/>
        </p:scale>
        <p:origin x="-162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75F6F-86B2-4E1C-9CAB-7A4614336E36}" type="datetimeFigureOut">
              <a:rPr lang="en-US" smtClean="0"/>
              <a:t>6/28/2015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2FCAE0-8033-4AC9-83AE-31E9866B5F72}" type="slidenum">
              <a:rPr lang="en-US" smtClean="0"/>
              <a:t>‹#›</a:t>
            </a:fld>
            <a:endParaRPr lang="en-US"/>
          </a:p>
        </p:txBody>
      </p:sp>
    </p:spTree>
    <p:extLst>
      <p:ext uri="{BB962C8B-B14F-4D97-AF65-F5344CB8AC3E}">
        <p14:creationId xmlns:p14="http://schemas.microsoft.com/office/powerpoint/2010/main" val="2052844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241056-CA22-4123-9E2E-F928F42937D7}" type="slidenum">
              <a:rPr lang="en-US" altLang="en-US"/>
              <a:pPr/>
              <a:t>4</a:t>
            </a:fld>
            <a:endParaRPr lang="en-US" altLang="en-US"/>
          </a:p>
        </p:txBody>
      </p:sp>
      <p:sp>
        <p:nvSpPr>
          <p:cNvPr id="6146" name="Rectangle 2"/>
          <p:cNvSpPr>
            <a:spLocks noGrp="1" noRot="1" noChangeAspect="1" noChangeArrowheads="1" noTextEdit="1"/>
          </p:cNvSpPr>
          <p:nvPr>
            <p:ph type="sldImg"/>
          </p:nvPr>
        </p:nvSpPr>
        <p:spPr>
          <a:xfrm>
            <a:off x="1143000" y="687388"/>
            <a:ext cx="4572000" cy="3429000"/>
          </a:xfrm>
          <a:ln/>
        </p:spPr>
      </p:sp>
      <p:sp>
        <p:nvSpPr>
          <p:cNvPr id="6147"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Map 4.1:</a:t>
            </a:r>
            <a:r>
              <a:rPr lang="el-GR" altLang="en-US">
                <a:solidFill>
                  <a:srgbClr val="000000"/>
                </a:solidFill>
              </a:rPr>
              <a:t> </a:t>
            </a:r>
            <a:r>
              <a:rPr lang="el-GR" altLang="en-US" b="1">
                <a:solidFill>
                  <a:srgbClr val="000000"/>
                </a:solidFill>
              </a:rPr>
              <a:t>The Middle East in the Second Millennium B.C.</a:t>
            </a:r>
            <a:r>
              <a:rPr lang="en-US" altLang="en-US" b="1">
                <a:solidFill>
                  <a:srgbClr val="000000"/>
                </a:solidFill>
              </a:rPr>
              <a:t>E</a:t>
            </a:r>
            <a:r>
              <a:rPr lang="el-GR" altLang="en-US" b="1">
                <a:solidFill>
                  <a:srgbClr val="000000"/>
                </a:solidFill>
              </a:rPr>
              <a:t>.</a:t>
            </a:r>
          </a:p>
          <a:p>
            <a:r>
              <a:rPr lang="el-GR" altLang="en-US">
                <a:solidFill>
                  <a:srgbClr val="000000"/>
                </a:solidFill>
              </a:rPr>
              <a:t>Although warfare was not uncommon, treaties, diplomatic missions, and correspondence in Akkadian cuneiform fostered cooperative relationships between states. All were tied together by extensive networks of exchange centering on the trade in metals, and peripheral regions, such as Nubia and the Aegean Sea, were drawn into the web of commerc</a:t>
            </a:r>
            <a:r>
              <a:rPr lang="el-GR" altLang="en-US">
                <a:solidFill>
                  <a:srgbClr val="000000"/>
                </a:solidFill>
                <a:latin typeface="ScalaSansPro-Regular" charset="0"/>
              </a:rPr>
              <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2EFF6-D406-46C6-ABCE-A9F18F777BC5}" type="slidenum">
              <a:rPr lang="en-US" altLang="en-US"/>
              <a:pPr/>
              <a:t>7</a:t>
            </a:fld>
            <a:endParaRPr lang="en-US" altLang="en-US"/>
          </a:p>
        </p:txBody>
      </p:sp>
      <p:sp>
        <p:nvSpPr>
          <p:cNvPr id="12290" name="Rectangle 2"/>
          <p:cNvSpPr>
            <a:spLocks noGrp="1" noRot="1" noChangeAspect="1" noChangeArrowheads="1" noTextEdit="1"/>
          </p:cNvSpPr>
          <p:nvPr>
            <p:ph type="sldImg"/>
          </p:nvPr>
        </p:nvSpPr>
        <p:spPr>
          <a:xfrm>
            <a:off x="1143000" y="687388"/>
            <a:ext cx="4572000" cy="3429000"/>
          </a:xfrm>
          <a:ln/>
        </p:spPr>
      </p:sp>
      <p:sp>
        <p:nvSpPr>
          <p:cNvPr id="12291"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The Mortuary Temple of Queen Hatshepsut at Deir el-Bahri, Egypt, ca. 1460 B.C.</a:t>
            </a:r>
            <a:r>
              <a:rPr lang="en-US" altLang="en-US" b="1">
                <a:solidFill>
                  <a:srgbClr val="000000"/>
                </a:solidFill>
              </a:rPr>
              <a:t>E</a:t>
            </a:r>
            <a:r>
              <a:rPr lang="el-GR" altLang="en-US" b="1">
                <a:solidFill>
                  <a:srgbClr val="000000"/>
                </a:solidFill>
              </a:rPr>
              <a:t>.</a:t>
            </a:r>
          </a:p>
          <a:p>
            <a:r>
              <a:rPr lang="el-GR" altLang="en-US">
                <a:solidFill>
                  <a:srgbClr val="000000"/>
                </a:solidFill>
              </a:rPr>
              <a:t>This beautiful complex of terraces, ramps, and colonnades featured relief sculptures and texts commemorating the famous expedition to Punt. Hatshepsut, facing resistance from traditionalists opposed to a woman ruling Egypt, sought to prove her worth by publicizing the opening of direct contact with the source of highly prized myrr</a:t>
            </a:r>
            <a:r>
              <a:rPr lang="el-GR" altLang="en-US">
                <a:solidFill>
                  <a:srgbClr val="000000"/>
                </a:solidFill>
                <a:latin typeface="ScalaSansPro-Regular" charset="0"/>
              </a:rPr>
              <a: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8161BC-C75F-44FE-9F20-1212EE8FA208}" type="slidenum">
              <a:rPr lang="en-US" altLang="en-US"/>
              <a:pPr/>
              <a:t>9</a:t>
            </a:fld>
            <a:endParaRPr lang="en-US" altLang="en-US"/>
          </a:p>
        </p:txBody>
      </p:sp>
      <p:sp>
        <p:nvSpPr>
          <p:cNvPr id="14338" name="Rectangle 2"/>
          <p:cNvSpPr>
            <a:spLocks noGrp="1" noRot="1" noChangeAspect="1" noChangeArrowheads="1" noTextEdit="1"/>
          </p:cNvSpPr>
          <p:nvPr>
            <p:ph type="sldImg"/>
          </p:nvPr>
        </p:nvSpPr>
        <p:spPr>
          <a:xfrm>
            <a:off x="1143000" y="687388"/>
            <a:ext cx="4572000" cy="3429000"/>
          </a:xfrm>
          <a:ln/>
        </p:spPr>
      </p:sp>
      <p:sp>
        <p:nvSpPr>
          <p:cNvPr id="14339"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Colossal Statues of Ramesses II at Abu Simbel.</a:t>
            </a:r>
          </a:p>
          <a:p>
            <a:r>
              <a:rPr lang="el-GR" altLang="en-US">
                <a:solidFill>
                  <a:srgbClr val="000000"/>
                </a:solidFill>
              </a:rPr>
              <a:t>Strategically placed at a bend in the Nile River so as to face the southern frontier, this monument was an advertisement of Egyptian power. A temple was carved into the cliff</a:t>
            </a:r>
            <a:r>
              <a:rPr lang="en-US" altLang="en-US">
                <a:solidFill>
                  <a:srgbClr val="000000"/>
                </a:solidFill>
              </a:rPr>
              <a:t> </a:t>
            </a:r>
            <a:r>
              <a:rPr lang="el-GR" altLang="en-US">
                <a:solidFill>
                  <a:srgbClr val="000000"/>
                </a:solidFill>
              </a:rPr>
              <a:t>behind the gigantic statues of the pharaoh. Within the temple, a corridor decorated with reliefs of military victories leads to an inner shrine containing images of the divine ruler seated alongside three of the major gods. In a modern marvel of engineering, the monument was moved to higher ground in the 1960s </a:t>
            </a:r>
            <a:r>
              <a:rPr lang="en-US" altLang="en-US">
                <a:solidFill>
                  <a:srgbClr val="000000"/>
                </a:solidFill>
              </a:rPr>
              <a:t>C</a:t>
            </a:r>
            <a:r>
              <a:rPr lang="el-GR" altLang="en-US">
                <a:solidFill>
                  <a:srgbClr val="000000"/>
                </a:solidFill>
              </a:rPr>
              <a:t>.</a:t>
            </a:r>
            <a:r>
              <a:rPr lang="en-US" altLang="en-US">
                <a:solidFill>
                  <a:srgbClr val="000000"/>
                </a:solidFill>
              </a:rPr>
              <a:t>E</a:t>
            </a:r>
            <a:r>
              <a:rPr lang="el-GR" altLang="en-US">
                <a:solidFill>
                  <a:srgbClr val="000000"/>
                </a:solidFill>
              </a:rPr>
              <a:t>. to protect it from rising waters when a dam was constructed</a:t>
            </a:r>
            <a:r>
              <a:rPr lang="el-GR" altLang="en-US">
                <a:solidFill>
                  <a:srgbClr val="000000"/>
                </a:solidFill>
                <a:latin typeface="ScalaSansPro-Regular"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0774709-1C0A-4B2A-B3E2-84A2F2D022B4}" type="slidenum">
              <a:rPr lang="en-US" altLang="en-US"/>
              <a:pPr eaLnBrk="1" hangingPunct="1"/>
              <a:t>16</a:t>
            </a:fld>
            <a:endParaRPr lang="en-US" altLang="en-US"/>
          </a:p>
        </p:txBody>
      </p:sp>
      <p:sp>
        <p:nvSpPr>
          <p:cNvPr id="23555" name="Rectangle 2"/>
          <p:cNvSpPr>
            <a:spLocks noRot="1" noChangeArrowheads="1" noTextEdit="1"/>
          </p:cNvSpPr>
          <p:nvPr>
            <p:ph type="sldImg"/>
          </p:nvPr>
        </p:nvSpPr>
        <p:spPr>
          <a:xfrm>
            <a:off x="1143000" y="687388"/>
            <a:ext cx="4572000" cy="3429000"/>
          </a:xfrm>
          <a:ln/>
        </p:spPr>
      </p:sp>
      <p:sp>
        <p:nvSpPr>
          <p:cNvPr id="23556"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smtClean="0">
                <a:solidFill>
                  <a:srgbClr val="000000"/>
                </a:solidFill>
              </a:rPr>
              <a:t>Map 4.3:</a:t>
            </a:r>
            <a:r>
              <a:rPr lang="el-GR" altLang="en-US" smtClean="0">
                <a:solidFill>
                  <a:srgbClr val="000000"/>
                </a:solidFill>
              </a:rPr>
              <a:t> </a:t>
            </a:r>
            <a:r>
              <a:rPr lang="el-GR" altLang="en-US" b="1" smtClean="0">
                <a:solidFill>
                  <a:srgbClr val="000000"/>
                </a:solidFill>
              </a:rPr>
              <a:t>The Assyrian Empire.</a:t>
            </a:r>
          </a:p>
          <a:p>
            <a:pPr eaLnBrk="1" hangingPunct="1"/>
            <a:r>
              <a:rPr lang="el-GR" altLang="en-US" smtClean="0">
                <a:solidFill>
                  <a:srgbClr val="000000"/>
                </a:solidFill>
              </a:rPr>
              <a:t>From the tenth to the seventh century B.C.E. the Assyrians of northern Mesopotamia created the largest empire the world had yet seen, extending from the Iranian Plateau to the eastern shore of the Mediterranean and containing a diverse array of people</a:t>
            </a:r>
            <a:r>
              <a:rPr lang="el-GR" altLang="en-US" smtClean="0">
                <a:solidFill>
                  <a:srgbClr val="000000"/>
                </a:solidFill>
                <a:latin typeface="ScalaSansPro-Regular" charset="0"/>
              </a:rPr>
              <a: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B95D216-DE11-4731-A083-72BB71A60051}" type="slidenum">
              <a:rPr lang="en-US" altLang="en-US"/>
              <a:pPr eaLnBrk="1" hangingPunct="1"/>
              <a:t>22</a:t>
            </a:fld>
            <a:endParaRPr lang="en-US" altLang="en-US"/>
          </a:p>
        </p:txBody>
      </p:sp>
      <p:sp>
        <p:nvSpPr>
          <p:cNvPr id="25603" name="Rectangle 2"/>
          <p:cNvSpPr>
            <a:spLocks noRot="1" noChangeArrowheads="1" noTextEdit="1"/>
          </p:cNvSpPr>
          <p:nvPr>
            <p:ph type="sldImg"/>
          </p:nvPr>
        </p:nvSpPr>
        <p:spPr>
          <a:xfrm>
            <a:off x="1143000" y="687388"/>
            <a:ext cx="4572000" cy="3429000"/>
          </a:xfrm>
          <a:ln/>
        </p:spPr>
      </p:sp>
      <p:sp>
        <p:nvSpPr>
          <p:cNvPr id="25604"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smtClean="0">
                <a:solidFill>
                  <a:srgbClr val="000000"/>
                </a:solidFill>
              </a:rPr>
              <a:t>Artist’s Rendering of Solomon’s Jerusalem.</a:t>
            </a:r>
          </a:p>
          <a:p>
            <a:pPr eaLnBrk="1" hangingPunct="1"/>
            <a:r>
              <a:rPr lang="el-GR" altLang="en-US" smtClean="0">
                <a:solidFill>
                  <a:srgbClr val="000000"/>
                </a:solidFill>
              </a:rPr>
              <a:t>Strategically located in the middle of lands occupied by the Israelite tribes and on a high plateau overlooking the central hills and the Judaean desert, Jerusalem was captured around 1000 B.C.E. by King David, who made it his capital (the City of David is at left, the citadel and palace complex at center). The next king, Solomon, built the First Temple to serve as the center of worship of the Israelite god, Yahweh. Solomon’s Temple (at upper right) was destroyed during the Neo-Babylonian sack of the city in 587 B.C.E. The modest structure soon built to take its place was replaced by the magnificent Second Temple, erected by King Herod in the last decades of the first century B.C.E. and destroyed by the Romans in 7</a:t>
            </a:r>
            <a:r>
              <a:rPr lang="el-GR" altLang="en-US" smtClean="0">
                <a:solidFill>
                  <a:srgbClr val="000000"/>
                </a:solidFill>
                <a:latin typeface="ScalaSansPro-Regular" charset="0"/>
              </a:rPr>
              <a:t>0 </a:t>
            </a:r>
            <a:r>
              <a:rPr lang="en-US" altLang="en-US" smtClean="0">
                <a:solidFill>
                  <a:srgbClr val="000000"/>
                </a:solidFill>
                <a:latin typeface="ScalaSansPro-Regular" charset="0"/>
              </a:rPr>
              <a:t>C</a:t>
            </a:r>
            <a:r>
              <a:rPr lang="el-GR" altLang="en-US" smtClean="0">
                <a:solidFill>
                  <a:srgbClr val="000000"/>
                </a:solidFill>
                <a:latin typeface="ScalaSansPro-Regular" charset="0"/>
              </a:rPr>
              <a:t>.</a:t>
            </a:r>
            <a:r>
              <a:rPr lang="en-US" altLang="en-US" smtClean="0">
                <a:solidFill>
                  <a:srgbClr val="000000"/>
                </a:solidFill>
                <a:latin typeface="ScalaSansPro-Regular" charset="0"/>
              </a:rPr>
              <a:t>E</a:t>
            </a:r>
            <a:r>
              <a:rPr lang="el-GR" altLang="en-US" smtClean="0">
                <a:solidFill>
                  <a:srgbClr val="000000"/>
                </a:solidFill>
                <a:latin typeface="ScalaSansPro-Regular" charset="0"/>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0BC0C3B-1E78-4009-A1B2-92F40B80377B}" type="slidenum">
              <a:rPr lang="en-US" altLang="en-US"/>
              <a:pPr eaLnBrk="1" hangingPunct="1"/>
              <a:t>24</a:t>
            </a:fld>
            <a:endParaRPr lang="en-US" altLang="en-US"/>
          </a:p>
        </p:txBody>
      </p:sp>
      <p:sp>
        <p:nvSpPr>
          <p:cNvPr id="24579" name="Rectangle 2"/>
          <p:cNvSpPr>
            <a:spLocks noRot="1" noChangeArrowheads="1" noTextEdit="1"/>
          </p:cNvSpPr>
          <p:nvPr>
            <p:ph type="sldImg"/>
          </p:nvPr>
        </p:nvSpPr>
        <p:spPr>
          <a:xfrm>
            <a:off x="1143000" y="687388"/>
            <a:ext cx="4572000" cy="3429000"/>
          </a:xfrm>
          <a:ln/>
        </p:spPr>
      </p:sp>
      <p:sp>
        <p:nvSpPr>
          <p:cNvPr id="24580"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smtClean="0">
                <a:solidFill>
                  <a:srgbClr val="000000"/>
                </a:solidFill>
              </a:rPr>
              <a:t>Map 4.4:</a:t>
            </a:r>
            <a:r>
              <a:rPr lang="el-GR" altLang="en-US" smtClean="0">
                <a:solidFill>
                  <a:srgbClr val="000000"/>
                </a:solidFill>
              </a:rPr>
              <a:t> </a:t>
            </a:r>
            <a:r>
              <a:rPr lang="el-GR" altLang="en-US" b="1" smtClean="0">
                <a:solidFill>
                  <a:srgbClr val="000000"/>
                </a:solidFill>
              </a:rPr>
              <a:t>Phoenicia and Israel.</a:t>
            </a:r>
          </a:p>
          <a:p>
            <a:pPr eaLnBrk="1" hangingPunct="1"/>
            <a:r>
              <a:rPr lang="el-GR" altLang="en-US" smtClean="0">
                <a:solidFill>
                  <a:srgbClr val="000000"/>
                </a:solidFill>
              </a:rPr>
              <a:t>The lands along the eastern shore of the Mediterranean Sea—sometimes called the Levant or Syria-Palestine—have always been a crossroads, traversed by migrants, nomads, merchants, and armies moving between Egypt, Arabia, Mesopotamia, and Anatolia.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50A5306-121D-4239-98CC-7008AF58EF43}" type="slidenum">
              <a:rPr lang="en-US" altLang="en-US"/>
              <a:pPr eaLnBrk="1" hangingPunct="1"/>
              <a:t>28</a:t>
            </a:fld>
            <a:endParaRPr lang="en-US" altLang="en-US"/>
          </a:p>
        </p:txBody>
      </p:sp>
      <p:sp>
        <p:nvSpPr>
          <p:cNvPr id="27651" name="Rectangle 2"/>
          <p:cNvSpPr>
            <a:spLocks noRot="1" noChangeArrowheads="1" noTextEdit="1"/>
          </p:cNvSpPr>
          <p:nvPr>
            <p:ph type="sldImg"/>
          </p:nvPr>
        </p:nvSpPr>
        <p:spPr>
          <a:xfrm>
            <a:off x="1143000" y="687388"/>
            <a:ext cx="4572000" cy="3429000"/>
          </a:xfrm>
          <a:ln/>
        </p:spPr>
      </p:sp>
      <p:sp>
        <p:nvSpPr>
          <p:cNvPr id="27652"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smtClean="0">
                <a:solidFill>
                  <a:srgbClr val="000000"/>
                </a:solidFill>
              </a:rPr>
              <a:t>Map 4.5:</a:t>
            </a:r>
            <a:r>
              <a:rPr lang="el-GR" altLang="en-US" smtClean="0">
                <a:solidFill>
                  <a:srgbClr val="000000"/>
                </a:solidFill>
              </a:rPr>
              <a:t> </a:t>
            </a:r>
            <a:r>
              <a:rPr lang="el-GR" altLang="en-US" b="1" smtClean="0">
                <a:solidFill>
                  <a:srgbClr val="000000"/>
                </a:solidFill>
              </a:rPr>
              <a:t>Colonization of the Mediterranean.</a:t>
            </a:r>
          </a:p>
          <a:p>
            <a:pPr eaLnBrk="1" hangingPunct="1"/>
            <a:r>
              <a:rPr lang="el-GR" altLang="en-US" smtClean="0">
                <a:solidFill>
                  <a:srgbClr val="000000"/>
                </a:solidFill>
              </a:rPr>
              <a:t>In the ninth century B.C.E., the Phoenicians of Lebanon began to explore and colonize parts of the western Mediterranean, including the coast of North Africa, southern and eastern Spain, and the islands of Sicily and Sardinia. The Phoenicians were primarily interested in access to valuable raw materials and trading opportunitie</a:t>
            </a:r>
            <a:r>
              <a:rPr lang="el-GR" altLang="en-US" smtClean="0">
                <a:solidFill>
                  <a:srgbClr val="000000"/>
                </a:solidFill>
                <a:latin typeface="ScalaSansPro-Regular" charset="0"/>
              </a:rPr>
              <a: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C8F5457-5EB0-4C85-8BBE-3279F441E71B}" type="slidenum">
              <a:rPr lang="en-US" altLang="en-US"/>
              <a:pPr eaLnBrk="1" hangingPunct="1"/>
              <a:t>31</a:t>
            </a:fld>
            <a:endParaRPr lang="en-US" altLang="en-US"/>
          </a:p>
        </p:txBody>
      </p:sp>
      <p:sp>
        <p:nvSpPr>
          <p:cNvPr id="28675" name="Rectangle 2"/>
          <p:cNvSpPr>
            <a:spLocks noRot="1" noChangeArrowheads="1" noTextEdit="1"/>
          </p:cNvSpPr>
          <p:nvPr>
            <p:ph type="sldImg"/>
          </p:nvPr>
        </p:nvSpPr>
        <p:spPr>
          <a:xfrm>
            <a:off x="1143000" y="687388"/>
            <a:ext cx="4572000" cy="3429000"/>
          </a:xfrm>
          <a:ln/>
        </p:spPr>
      </p:sp>
      <p:sp>
        <p:nvSpPr>
          <p:cNvPr id="28676"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smtClean="0">
                <a:solidFill>
                  <a:srgbClr val="000000"/>
                </a:solidFill>
              </a:rPr>
              <a:t>The Tophet of Carthage.</a:t>
            </a:r>
          </a:p>
          <a:p>
            <a:pPr eaLnBrk="1" hangingPunct="1"/>
            <a:r>
              <a:rPr lang="el-GR" altLang="en-US" smtClean="0">
                <a:solidFill>
                  <a:srgbClr val="000000"/>
                </a:solidFill>
              </a:rPr>
              <a:t>Here, from the seventh to second centuries B.C.E., the cremated bodies of sacrificed children were buried. Archaeological excavation has confirmed the claim in ancient sources that the Carthaginians sacrificed children to their gods at times of crisis. Stone markers, decorated with magical signs and symbols of divinities as well as family names, were placed over ceramic urns containing the ashes and charred bones of one or more infants or, occasionally, older childre</a:t>
            </a:r>
            <a:r>
              <a:rPr lang="el-GR" altLang="en-US" smtClean="0">
                <a:solidFill>
                  <a:srgbClr val="000000"/>
                </a:solidFill>
                <a:latin typeface="ScalaSansPro-Regular" charset="0"/>
              </a:rPr>
              <a:t>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6499519-B936-43F6-AFB3-8510EBA950EC}" type="datetimeFigureOut">
              <a:rPr lang="en-US" smtClean="0"/>
              <a:t>6/28/2015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24ED76FA-9215-4A5D-9CC4-4AB51CD58F1B}"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99519-B936-43F6-AFB3-8510EBA950EC}" type="datetimeFigureOut">
              <a:rPr lang="en-US" smtClean="0"/>
              <a:t>6/28/2015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D76FA-9215-4A5D-9CC4-4AB51CD58F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499519-B936-43F6-AFB3-8510EBA950EC}" type="datetimeFigureOut">
              <a:rPr lang="en-US" smtClean="0"/>
              <a:t>6/28/2015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D76FA-9215-4A5D-9CC4-4AB51CD58F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99519-B936-43F6-AFB3-8510EBA950EC}" type="datetimeFigureOut">
              <a:rPr lang="en-US" smtClean="0"/>
              <a:t>6/28/2015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D76FA-9215-4A5D-9CC4-4AB51CD58F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6499519-B936-43F6-AFB3-8510EBA950EC}" type="datetimeFigureOut">
              <a:rPr lang="en-US" smtClean="0"/>
              <a:t>6/28/2015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D76FA-9215-4A5D-9CC4-4AB51CD58F1B}"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499519-B936-43F6-AFB3-8510EBA950EC}" type="datetimeFigureOut">
              <a:rPr lang="en-US" smtClean="0"/>
              <a:t>6/28/2015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D76FA-9215-4A5D-9CC4-4AB51CD58F1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499519-B936-43F6-AFB3-8510EBA950EC}" type="datetimeFigureOut">
              <a:rPr lang="en-US" smtClean="0"/>
              <a:t>6/28/2015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ED76FA-9215-4A5D-9CC4-4AB51CD58F1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499519-B936-43F6-AFB3-8510EBA950EC}" type="datetimeFigureOut">
              <a:rPr lang="en-US" smtClean="0"/>
              <a:t>6/28/2015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ED76FA-9215-4A5D-9CC4-4AB51CD58F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6499519-B936-43F6-AFB3-8510EBA950EC}" type="datetimeFigureOut">
              <a:rPr lang="en-US" smtClean="0"/>
              <a:t>6/28/2015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ED76FA-9215-4A5D-9CC4-4AB51CD58F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499519-B936-43F6-AFB3-8510EBA950EC}" type="datetimeFigureOut">
              <a:rPr lang="en-US" smtClean="0"/>
              <a:t>6/28/2015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D76FA-9215-4A5D-9CC4-4AB51CD58F1B}"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F6499519-B936-43F6-AFB3-8510EBA950EC}" type="datetimeFigureOut">
              <a:rPr lang="en-US" smtClean="0"/>
              <a:t>6/28/2015</a:t>
            </a:fld>
            <a:endParaRPr lang="en-US"/>
          </a:p>
        </p:txBody>
      </p:sp>
      <p:sp>
        <p:nvSpPr>
          <p:cNvPr id="7" name="Slide Number Placeholder 6"/>
          <p:cNvSpPr>
            <a:spLocks noGrp="1"/>
          </p:cNvSpPr>
          <p:nvPr>
            <p:ph type="sldNum" sz="quarter" idx="12"/>
          </p:nvPr>
        </p:nvSpPr>
        <p:spPr/>
        <p:txBody>
          <a:bodyPr/>
          <a:lstStyle/>
          <a:p>
            <a:fld id="{24ED76FA-9215-4A5D-9CC4-4AB51CD58F1B}"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6499519-B936-43F6-AFB3-8510EBA950EC}" type="datetimeFigureOut">
              <a:rPr lang="en-US" smtClean="0"/>
              <a:t>6/28/2015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24ED76FA-9215-4A5D-9CC4-4AB51CD58F1B}"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2000-500 BCE</a:t>
            </a:r>
            <a:endParaRPr lang="en-US" dirty="0"/>
          </a:p>
        </p:txBody>
      </p:sp>
      <p:sp>
        <p:nvSpPr>
          <p:cNvPr id="2" name="Title 1"/>
          <p:cNvSpPr>
            <a:spLocks noGrp="1"/>
          </p:cNvSpPr>
          <p:nvPr>
            <p:ph type="ctrTitle"/>
          </p:nvPr>
        </p:nvSpPr>
        <p:spPr/>
        <p:txBody>
          <a:bodyPr/>
          <a:lstStyle/>
          <a:p>
            <a:r>
              <a:rPr lang="en-US" dirty="0" smtClean="0"/>
              <a:t>The Mediterranean and Middle East</a:t>
            </a:r>
            <a:endParaRPr lang="en-US" dirty="0"/>
          </a:p>
        </p:txBody>
      </p:sp>
    </p:spTree>
    <p:extLst>
      <p:ext uri="{BB962C8B-B14F-4D97-AF65-F5344CB8AC3E}">
        <p14:creationId xmlns:p14="http://schemas.microsoft.com/office/powerpoint/2010/main" val="1742729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Modes of Transportation</a:t>
            </a:r>
            <a:endParaRPr lang="en-US" dirty="0"/>
          </a:p>
        </p:txBody>
      </p:sp>
      <p:sp>
        <p:nvSpPr>
          <p:cNvPr id="2" name="Content Placeholder 1"/>
          <p:cNvSpPr>
            <a:spLocks noGrp="1"/>
          </p:cNvSpPr>
          <p:nvPr>
            <p:ph idx="1"/>
          </p:nvPr>
        </p:nvSpPr>
        <p:spPr/>
        <p:txBody>
          <a:bodyPr>
            <a:normAutofit lnSpcReduction="10000"/>
          </a:bodyPr>
          <a:lstStyle/>
          <a:p>
            <a:r>
              <a:rPr lang="en-US" dirty="0" smtClean="0"/>
              <a:t>Allowed for more trade and better communication</a:t>
            </a:r>
          </a:p>
          <a:p>
            <a:r>
              <a:rPr lang="en-US" dirty="0" smtClean="0"/>
              <a:t>Horses</a:t>
            </a:r>
          </a:p>
          <a:p>
            <a:pPr lvl="1"/>
            <a:r>
              <a:rPr lang="en-US" dirty="0" smtClean="0"/>
              <a:t>Domesticated in Central Asia</a:t>
            </a:r>
          </a:p>
          <a:p>
            <a:pPr lvl="1"/>
            <a:r>
              <a:rPr lang="en-US" dirty="0" smtClean="0"/>
              <a:t>2000 BCE: Mesopotamia</a:t>
            </a:r>
          </a:p>
          <a:p>
            <a:pPr lvl="1"/>
            <a:r>
              <a:rPr lang="en-US" dirty="0" smtClean="0"/>
              <a:t>1600 BCE: Egypt</a:t>
            </a:r>
          </a:p>
          <a:p>
            <a:pPr lvl="1"/>
            <a:r>
              <a:rPr lang="en-US" dirty="0" smtClean="0"/>
              <a:t>Helped create large states/empires due to ability to travel quickly</a:t>
            </a:r>
          </a:p>
          <a:p>
            <a:pPr lvl="1"/>
            <a:r>
              <a:rPr lang="en-US" dirty="0" smtClean="0"/>
              <a:t>Allowed for horse drawn chariots and </a:t>
            </a:r>
          </a:p>
          <a:p>
            <a:r>
              <a:rPr lang="en-US" dirty="0" smtClean="0"/>
              <a:t>Camels</a:t>
            </a:r>
          </a:p>
          <a:p>
            <a:pPr lvl="1"/>
            <a:r>
              <a:rPr lang="en-US" dirty="0" smtClean="0"/>
              <a:t>1500 BCE: Western Asia</a:t>
            </a:r>
          </a:p>
          <a:p>
            <a:pPr lvl="1"/>
            <a:r>
              <a:rPr lang="en-US" dirty="0" smtClean="0"/>
              <a:t>Travel long distances without water</a:t>
            </a:r>
          </a:p>
          <a:p>
            <a:pPr lvl="1"/>
            <a:r>
              <a:rPr lang="en-US" dirty="0" smtClean="0"/>
              <a:t>Led to emergence of desert trade routes</a:t>
            </a:r>
          </a:p>
          <a:p>
            <a:endParaRPr lang="en-US" dirty="0"/>
          </a:p>
        </p:txBody>
      </p:sp>
    </p:spTree>
    <p:extLst>
      <p:ext uri="{BB962C8B-B14F-4D97-AF65-F5344CB8AC3E}">
        <p14:creationId xmlns:p14="http://schemas.microsoft.com/office/powerpoint/2010/main" val="3952126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Aegean World</a:t>
            </a:r>
            <a:endParaRPr lang="en-US" dirty="0"/>
          </a:p>
        </p:txBody>
      </p:sp>
      <p:sp>
        <p:nvSpPr>
          <p:cNvPr id="5" name="Text Placeholder 4"/>
          <p:cNvSpPr>
            <a:spLocks noGrp="1"/>
          </p:cNvSpPr>
          <p:nvPr>
            <p:ph type="body" idx="1"/>
          </p:nvPr>
        </p:nvSpPr>
        <p:spPr/>
        <p:txBody>
          <a:bodyPr/>
          <a:lstStyle/>
          <a:p>
            <a:r>
              <a:rPr lang="en-US" dirty="0" smtClean="0"/>
              <a:t>Minoan Crete and Mycenaean Greece</a:t>
            </a:r>
            <a:endParaRPr lang="en-US" dirty="0"/>
          </a:p>
        </p:txBody>
      </p:sp>
    </p:spTree>
    <p:extLst>
      <p:ext uri="{BB962C8B-B14F-4D97-AF65-F5344CB8AC3E}">
        <p14:creationId xmlns:p14="http://schemas.microsoft.com/office/powerpoint/2010/main" val="4189815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26128" y="533400"/>
            <a:ext cx="4040188" cy="639762"/>
          </a:xfrm>
        </p:spPr>
        <p:txBody>
          <a:bodyPr/>
          <a:lstStyle/>
          <a:p>
            <a:r>
              <a:rPr lang="en-US" dirty="0" smtClean="0"/>
              <a:t>Minoan Crete</a:t>
            </a:r>
            <a:endParaRPr lang="en-US" dirty="0"/>
          </a:p>
        </p:txBody>
      </p:sp>
      <p:sp>
        <p:nvSpPr>
          <p:cNvPr id="3" name="Content Placeholder 2"/>
          <p:cNvSpPr>
            <a:spLocks noGrp="1"/>
          </p:cNvSpPr>
          <p:nvPr>
            <p:ph sz="half" idx="2"/>
          </p:nvPr>
        </p:nvSpPr>
        <p:spPr/>
        <p:txBody>
          <a:bodyPr/>
          <a:lstStyle/>
          <a:p>
            <a:endParaRPr lang="en-US"/>
          </a:p>
        </p:txBody>
      </p:sp>
      <p:sp>
        <p:nvSpPr>
          <p:cNvPr id="8" name="Text Placeholder 7"/>
          <p:cNvSpPr>
            <a:spLocks noGrp="1"/>
          </p:cNvSpPr>
          <p:nvPr>
            <p:ph type="body" sz="quarter" idx="3"/>
          </p:nvPr>
        </p:nvSpPr>
        <p:spPr>
          <a:xfrm>
            <a:off x="4645025" y="533400"/>
            <a:ext cx="4041775" cy="639762"/>
          </a:xfrm>
        </p:spPr>
        <p:txBody>
          <a:bodyPr/>
          <a:lstStyle/>
          <a:p>
            <a:r>
              <a:rPr lang="en-US" dirty="0" smtClean="0"/>
              <a:t>Mycenaean Greece</a:t>
            </a:r>
            <a:endParaRPr lang="en-US" dirty="0"/>
          </a:p>
        </p:txBody>
      </p:sp>
      <p:sp>
        <p:nvSpPr>
          <p:cNvPr id="10" name="Content Placeholder 9"/>
          <p:cNvSpPr>
            <a:spLocks noGrp="1"/>
          </p:cNvSpPr>
          <p:nvPr>
            <p:ph sz="quarter" idx="4"/>
          </p:nvPr>
        </p:nvSpPr>
        <p:spPr/>
        <p:txBody>
          <a:bodyPr/>
          <a:lstStyle/>
          <a:p>
            <a:endParaRPr lang="en-US"/>
          </a:p>
        </p:txBody>
      </p:sp>
      <p:pic>
        <p:nvPicPr>
          <p:cNvPr id="4" name="Picture 2" descr="http://s3.amazonaws.com/rapgenius/Aegean_Sea_ma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475890"/>
            <a:ext cx="3733800" cy="4145151"/>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upload.wikimedia.org/wikipedia/commons/0/0b/Path3959-8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1410" y="1475244"/>
            <a:ext cx="4162425" cy="37433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H="1">
            <a:off x="2743200" y="1295400"/>
            <a:ext cx="647700" cy="31674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45028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Minoan Crete</a:t>
            </a:r>
            <a:endParaRPr lang="en-US" dirty="0"/>
          </a:p>
        </p:txBody>
      </p:sp>
      <p:sp>
        <p:nvSpPr>
          <p:cNvPr id="2" name="Content Placeholder 1"/>
          <p:cNvSpPr>
            <a:spLocks noGrp="1"/>
          </p:cNvSpPr>
          <p:nvPr>
            <p:ph idx="1"/>
          </p:nvPr>
        </p:nvSpPr>
        <p:spPr/>
        <p:txBody>
          <a:bodyPr/>
          <a:lstStyle/>
          <a:p>
            <a:r>
              <a:rPr lang="en-US" dirty="0" smtClean="0"/>
              <a:t>First European civilization with complex political and social structures</a:t>
            </a:r>
          </a:p>
          <a:p>
            <a:r>
              <a:rPr lang="en-US" dirty="0" smtClean="0"/>
              <a:t>Un-deciphered writing</a:t>
            </a:r>
          </a:p>
          <a:p>
            <a:r>
              <a:rPr lang="en-US" dirty="0" smtClean="0"/>
              <a:t>Wide spread trade documented by discovery of Minoan artifacts around the Middle East and Mediterranean</a:t>
            </a:r>
          </a:p>
          <a:p>
            <a:r>
              <a:rPr lang="en-US" dirty="0" smtClean="0"/>
              <a:t>Colorful frescoes</a:t>
            </a:r>
          </a:p>
          <a:p>
            <a:endParaRPr lang="en-US" dirty="0"/>
          </a:p>
        </p:txBody>
      </p:sp>
      <p:pic>
        <p:nvPicPr>
          <p:cNvPr id="8196" name="Picture 4" descr="https://upload.wikimedia.org/wikipedia/commons/6/6d/Knossos_fresco_women.jpg"/>
          <p:cNvPicPr>
            <a:picLocks noChangeAspect="1" noChangeArrowheads="1"/>
          </p:cNvPicPr>
          <p:nvPr/>
        </p:nvPicPr>
        <p:blipFill rotWithShape="1">
          <a:blip r:embed="rId2">
            <a:extLst>
              <a:ext uri="{28A0092B-C50C-407E-A947-70E740481C1C}">
                <a14:useLocalDpi xmlns:a14="http://schemas.microsoft.com/office/drawing/2010/main" val="0"/>
              </a:ext>
            </a:extLst>
          </a:blip>
          <a:srcRect b="52545"/>
          <a:stretch/>
        </p:blipFill>
        <p:spPr bwMode="auto">
          <a:xfrm>
            <a:off x="152400" y="5029200"/>
            <a:ext cx="4524528" cy="141680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upload.wikimedia.org/wikipedia/commons/4/4d/Knossos_b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962400"/>
            <a:ext cx="4619625" cy="2724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15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Mycenaean Greece</a:t>
            </a:r>
            <a:endParaRPr lang="en-US" dirty="0"/>
          </a:p>
        </p:txBody>
      </p:sp>
      <p:sp>
        <p:nvSpPr>
          <p:cNvPr id="2" name="Content Placeholder 1"/>
          <p:cNvSpPr>
            <a:spLocks noGrp="1"/>
          </p:cNvSpPr>
          <p:nvPr>
            <p:ph sz="half" idx="1"/>
          </p:nvPr>
        </p:nvSpPr>
        <p:spPr/>
        <p:txBody>
          <a:bodyPr>
            <a:normAutofit fontScale="92500"/>
          </a:bodyPr>
          <a:lstStyle/>
          <a:p>
            <a:r>
              <a:rPr lang="en-US" dirty="0" smtClean="0"/>
              <a:t>Probable conquerors of </a:t>
            </a:r>
            <a:r>
              <a:rPr lang="en-US" dirty="0" smtClean="0"/>
              <a:t>Minoan Crete</a:t>
            </a:r>
            <a:endParaRPr lang="en-US" dirty="0" smtClean="0"/>
          </a:p>
          <a:p>
            <a:pPr lvl="1"/>
            <a:r>
              <a:rPr lang="en-US" dirty="0" smtClean="0"/>
              <a:t>Influenced by art and architecture of </a:t>
            </a:r>
            <a:r>
              <a:rPr lang="en-US" dirty="0" smtClean="0"/>
              <a:t>Crete</a:t>
            </a:r>
            <a:endParaRPr lang="en-US" dirty="0" smtClean="0"/>
          </a:p>
          <a:p>
            <a:r>
              <a:rPr lang="en-US" dirty="0" smtClean="0"/>
              <a:t>Linear B</a:t>
            </a:r>
          </a:p>
          <a:p>
            <a:pPr lvl="1"/>
            <a:r>
              <a:rPr lang="en-US" dirty="0" smtClean="0"/>
              <a:t>Mycenaean writing</a:t>
            </a:r>
          </a:p>
          <a:p>
            <a:pPr lvl="1"/>
            <a:r>
              <a:rPr lang="en-US" dirty="0" smtClean="0"/>
              <a:t>Uses pictorial signs</a:t>
            </a:r>
          </a:p>
          <a:p>
            <a:pPr lvl="1"/>
            <a:r>
              <a:rPr lang="en-US" dirty="0" smtClean="0"/>
              <a:t>Tablets detail economy but not historical events or figures</a:t>
            </a:r>
            <a:endParaRPr lang="en-US" dirty="0"/>
          </a:p>
        </p:txBody>
      </p:sp>
      <p:sp>
        <p:nvSpPr>
          <p:cNvPr id="4" name="Content Placeholder 3"/>
          <p:cNvSpPr>
            <a:spLocks noGrp="1"/>
          </p:cNvSpPr>
          <p:nvPr>
            <p:ph sz="half" idx="2"/>
          </p:nvPr>
        </p:nvSpPr>
        <p:spPr/>
        <p:txBody>
          <a:bodyPr>
            <a:normAutofit fontScale="92500"/>
          </a:bodyPr>
          <a:lstStyle/>
          <a:p>
            <a:r>
              <a:rPr lang="en-US" dirty="0" smtClean="0"/>
              <a:t>Long distance trade</a:t>
            </a:r>
          </a:p>
          <a:p>
            <a:pPr lvl="1"/>
            <a:r>
              <a:rPr lang="en-US" dirty="0" smtClean="0"/>
              <a:t>By sea</a:t>
            </a:r>
          </a:p>
          <a:p>
            <a:pPr lvl="1"/>
            <a:r>
              <a:rPr lang="en-US" dirty="0" smtClean="0"/>
              <a:t>Depended on wind</a:t>
            </a:r>
          </a:p>
          <a:p>
            <a:pPr lvl="1"/>
            <a:r>
              <a:rPr lang="en-US" dirty="0" smtClean="0"/>
              <a:t>Sail during daylight hours</a:t>
            </a:r>
          </a:p>
          <a:p>
            <a:pPr lvl="1"/>
            <a:r>
              <a:rPr lang="en-US" dirty="0" smtClean="0"/>
              <a:t>Keep shore within sight</a:t>
            </a:r>
          </a:p>
          <a:p>
            <a:pPr lvl="1"/>
            <a:r>
              <a:rPr lang="en-US" dirty="0" smtClean="0"/>
              <a:t>Land at night</a:t>
            </a:r>
          </a:p>
          <a:p>
            <a:pPr lvl="1"/>
            <a:endParaRPr lang="en-US" dirty="0"/>
          </a:p>
        </p:txBody>
      </p:sp>
      <p:pic>
        <p:nvPicPr>
          <p:cNvPr id="9218" name="Picture 2" descr="https://upload.wikimedia.org/wikipedia/commons/thumb/2/25/Clay_Tablet_inscribed_with_Linear_B_script.jpg/1280px-Clay_Tablet_inscribed_with_Linear_B_scrip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876800"/>
            <a:ext cx="3390900" cy="1387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645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 Assyrian </a:t>
            </a:r>
            <a:r>
              <a:rPr lang="en-US" dirty="0" smtClean="0"/>
              <a:t>Empire</a:t>
            </a:r>
            <a:endParaRPr lang="en-US" dirty="0"/>
          </a:p>
        </p:txBody>
      </p:sp>
      <p:sp>
        <p:nvSpPr>
          <p:cNvPr id="3" name="Text Placeholder 2"/>
          <p:cNvSpPr>
            <a:spLocks noGrp="1"/>
          </p:cNvSpPr>
          <p:nvPr>
            <p:ph type="body" idx="1"/>
          </p:nvPr>
        </p:nvSpPr>
        <p:spPr/>
        <p:txBody>
          <a:bodyPr/>
          <a:lstStyle/>
          <a:p>
            <a:r>
              <a:rPr lang="en-US" dirty="0" smtClean="0"/>
              <a:t>911-612 BCE</a:t>
            </a:r>
            <a:endParaRPr lang="en-US" dirty="0"/>
          </a:p>
        </p:txBody>
      </p:sp>
    </p:spTree>
    <p:extLst>
      <p:ext uri="{BB962C8B-B14F-4D97-AF65-F5344CB8AC3E}">
        <p14:creationId xmlns:p14="http://schemas.microsoft.com/office/powerpoint/2010/main" val="1913031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04map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738" y="76200"/>
            <a:ext cx="4962525"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Rectangle 2" hidden="1"/>
          <p:cNvSpPr>
            <a:spLocks noGrp="1" noChangeArrowheads="1"/>
          </p:cNvSpPr>
          <p:nvPr>
            <p:ph type="title"/>
          </p:nvPr>
        </p:nvSpPr>
        <p:spPr/>
        <p:txBody>
          <a:bodyPr/>
          <a:lstStyle/>
          <a:p>
            <a:pPr eaLnBrk="1" hangingPunct="1"/>
            <a:endParaRPr lang="en-US" altLang="en-US" smtClean="0"/>
          </a:p>
        </p:txBody>
      </p:sp>
      <p:sp>
        <p:nvSpPr>
          <p:cNvPr id="9220" name="Rectangle 3"/>
          <p:cNvSpPr>
            <a:spLocks noChangeArrowheads="1"/>
          </p:cNvSpPr>
          <p:nvPr/>
        </p:nvSpPr>
        <p:spPr bwMode="auto">
          <a:xfrm>
            <a:off x="7980363" y="6584950"/>
            <a:ext cx="1163637"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a:solidFill>
                  <a:schemeClr val="tx1"/>
                </a:solidFill>
                <a:latin typeface="Arial" pitchFamily="34" charset="0"/>
                <a:cs typeface="Arial" pitchFamily="34" charset="0"/>
              </a:defRPr>
            </a:lvl1pPr>
            <a:lvl2pPr marL="742950" indent="-285750" defTabSz="820738" eaLnBrk="0" hangingPunct="0">
              <a:defRPr>
                <a:solidFill>
                  <a:schemeClr val="tx1"/>
                </a:solidFill>
                <a:latin typeface="Arial" pitchFamily="34" charset="0"/>
                <a:cs typeface="Arial" pitchFamily="34" charset="0"/>
              </a:defRPr>
            </a:lvl2pPr>
            <a:lvl3pPr marL="1143000" indent="-228600" defTabSz="820738" eaLnBrk="0" hangingPunct="0">
              <a:defRPr>
                <a:solidFill>
                  <a:schemeClr val="tx1"/>
                </a:solidFill>
                <a:latin typeface="Arial" pitchFamily="34" charset="0"/>
                <a:cs typeface="Arial" pitchFamily="34" charset="0"/>
              </a:defRPr>
            </a:lvl3pPr>
            <a:lvl4pPr marL="1600200" indent="-228600" defTabSz="820738" eaLnBrk="0" hangingPunct="0">
              <a:defRPr>
                <a:solidFill>
                  <a:schemeClr val="tx1"/>
                </a:solidFill>
                <a:latin typeface="Arial" pitchFamily="34" charset="0"/>
                <a:cs typeface="Arial" pitchFamily="34" charset="0"/>
              </a:defRPr>
            </a:lvl4pPr>
            <a:lvl5pPr marL="2057400" indent="-228600" defTabSz="820738" eaLnBrk="0" hangingPunct="0">
              <a:defRPr>
                <a:solidFill>
                  <a:schemeClr val="tx1"/>
                </a:solidFill>
                <a:latin typeface="Arial" pitchFamily="34" charset="0"/>
                <a:cs typeface="Arial" pitchFamily="34" charset="0"/>
              </a:defRPr>
            </a:lvl5pPr>
            <a:lvl6pPr marL="2514600" indent="-228600" defTabSz="8207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207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207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20738"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1200" b="1"/>
              <a:t>Map 4-3, p. 93</a:t>
            </a:r>
          </a:p>
        </p:txBody>
      </p:sp>
    </p:spTree>
    <p:extLst>
      <p:ext uri="{BB962C8B-B14F-4D97-AF65-F5344CB8AC3E}">
        <p14:creationId xmlns:p14="http://schemas.microsoft.com/office/powerpoint/2010/main" val="1261888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Neo-Assyrian Empire</a:t>
            </a:r>
            <a:endParaRPr lang="en-US" dirty="0"/>
          </a:p>
        </p:txBody>
      </p:sp>
      <p:sp>
        <p:nvSpPr>
          <p:cNvPr id="5" name="Content Placeholder 4"/>
          <p:cNvSpPr>
            <a:spLocks noGrp="1"/>
          </p:cNvSpPr>
          <p:nvPr>
            <p:ph sz="half" idx="2"/>
          </p:nvPr>
        </p:nvSpPr>
        <p:spPr>
          <a:xfrm>
            <a:off x="457200" y="1676400"/>
            <a:ext cx="4040188" cy="4953000"/>
          </a:xfrm>
        </p:spPr>
        <p:txBody>
          <a:bodyPr/>
          <a:lstStyle/>
          <a:p>
            <a:r>
              <a:rPr lang="en-US" dirty="0" smtClean="0"/>
              <a:t>Homeland in northern Mesopotamia</a:t>
            </a:r>
          </a:p>
          <a:p>
            <a:endParaRPr lang="en-US" dirty="0" smtClean="0"/>
          </a:p>
          <a:p>
            <a:r>
              <a:rPr lang="en-US" dirty="0" smtClean="0"/>
              <a:t>Stretched from Anatolia, Palestine, and Egypt to Mesopotamia and Iran </a:t>
            </a:r>
          </a:p>
          <a:p>
            <a:endParaRPr lang="en-US" dirty="0" smtClean="0"/>
          </a:p>
          <a:p>
            <a:r>
              <a:rPr lang="en-US" dirty="0" smtClean="0"/>
              <a:t>Larger empire than anyone had ever seen</a:t>
            </a:r>
            <a:endParaRPr lang="en-US" dirty="0"/>
          </a:p>
        </p:txBody>
      </p:sp>
      <p:sp>
        <p:nvSpPr>
          <p:cNvPr id="7" name="Content Placeholder 6"/>
          <p:cNvSpPr>
            <a:spLocks noGrp="1"/>
          </p:cNvSpPr>
          <p:nvPr>
            <p:ph sz="quarter" idx="4"/>
          </p:nvPr>
        </p:nvSpPr>
        <p:spPr/>
        <p:txBody>
          <a:bodyPr/>
          <a:lstStyle/>
          <a:p>
            <a:endParaRPr lang="en-US"/>
          </a:p>
        </p:txBody>
      </p:sp>
      <p:pic>
        <p:nvPicPr>
          <p:cNvPr id="1028" name="Picture 4" descr="https://upload.wikimedia.org/wikipedia/commons/2/2e/PLATE2A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752600"/>
            <a:ext cx="3705225" cy="471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957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Religion and Politics</a:t>
            </a:r>
            <a:endParaRPr lang="en-US" dirty="0"/>
          </a:p>
        </p:txBody>
      </p:sp>
      <p:sp>
        <p:nvSpPr>
          <p:cNvPr id="16" name="Content Placeholder 15"/>
          <p:cNvSpPr>
            <a:spLocks noGrp="1"/>
          </p:cNvSpPr>
          <p:nvPr>
            <p:ph sz="half" idx="1"/>
          </p:nvPr>
        </p:nvSpPr>
        <p:spPr/>
        <p:txBody>
          <a:bodyPr>
            <a:normAutofit fontScale="77500" lnSpcReduction="20000"/>
          </a:bodyPr>
          <a:lstStyle/>
          <a:p>
            <a:r>
              <a:rPr lang="en-US" dirty="0" smtClean="0"/>
              <a:t>King was the center of the Assyrian world</a:t>
            </a:r>
          </a:p>
          <a:p>
            <a:pPr lvl="1"/>
            <a:r>
              <a:rPr lang="en-US" dirty="0" smtClean="0"/>
              <a:t>Chosen by the gods to represent them on Earth</a:t>
            </a:r>
          </a:p>
          <a:p>
            <a:r>
              <a:rPr lang="en-US" dirty="0" smtClean="0"/>
              <a:t>Kings’ decisions had to be approved by the gods through divination</a:t>
            </a:r>
          </a:p>
          <a:p>
            <a:r>
              <a:rPr lang="en-US" dirty="0" smtClean="0"/>
              <a:t>Superior military</a:t>
            </a:r>
          </a:p>
          <a:p>
            <a:pPr lvl="1"/>
            <a:r>
              <a:rPr lang="en-US" dirty="0" smtClean="0"/>
              <a:t>Professional soldiers</a:t>
            </a:r>
          </a:p>
          <a:p>
            <a:pPr lvl="1"/>
            <a:r>
              <a:rPr lang="en-US" dirty="0" smtClean="0"/>
              <a:t>½ million soldiers could be mobilized at a time</a:t>
            </a:r>
          </a:p>
          <a:p>
            <a:pPr lvl="2"/>
            <a:r>
              <a:rPr lang="en-US" dirty="0" smtClean="0"/>
              <a:t>Bowmen, cavalry, spearmen, 4-man chariots</a:t>
            </a:r>
          </a:p>
          <a:p>
            <a:pPr lvl="2"/>
            <a:r>
              <a:rPr lang="en-US" dirty="0" smtClean="0"/>
              <a:t>Iron weapons</a:t>
            </a:r>
          </a:p>
          <a:p>
            <a:pPr lvl="2"/>
            <a:r>
              <a:rPr lang="en-US" dirty="0" smtClean="0"/>
              <a:t>Battering rams, signal fires, spies</a:t>
            </a:r>
            <a:endParaRPr lang="en-US" dirty="0"/>
          </a:p>
        </p:txBody>
      </p:sp>
      <p:sp>
        <p:nvSpPr>
          <p:cNvPr id="17" name="Content Placeholder 16"/>
          <p:cNvSpPr>
            <a:spLocks noGrp="1"/>
          </p:cNvSpPr>
          <p:nvPr>
            <p:ph sz="half" idx="2"/>
          </p:nvPr>
        </p:nvSpPr>
        <p:spPr>
          <a:xfrm>
            <a:off x="4648200" y="1719070"/>
            <a:ext cx="4038600" cy="4834129"/>
          </a:xfrm>
        </p:spPr>
        <p:txBody>
          <a:bodyPr>
            <a:normAutofit fontScale="77500" lnSpcReduction="20000"/>
          </a:bodyPr>
          <a:lstStyle/>
          <a:p>
            <a:r>
              <a:rPr lang="en-US" dirty="0" smtClean="0"/>
              <a:t>Mass deportation</a:t>
            </a:r>
          </a:p>
          <a:p>
            <a:pPr lvl="1"/>
            <a:r>
              <a:rPr lang="en-US" dirty="0" smtClean="0"/>
              <a:t>Forced move of entire communities/peoples</a:t>
            </a:r>
          </a:p>
          <a:p>
            <a:pPr lvl="1"/>
            <a:r>
              <a:rPr lang="en-US" dirty="0" smtClean="0"/>
              <a:t>Up to 4 million people displaced during the empire</a:t>
            </a:r>
          </a:p>
          <a:p>
            <a:pPr lvl="1"/>
            <a:r>
              <a:rPr lang="en-US" dirty="0" smtClean="0"/>
              <a:t>Deportees worked estates of the elite</a:t>
            </a:r>
          </a:p>
          <a:p>
            <a:r>
              <a:rPr lang="en-US" dirty="0" smtClean="0"/>
              <a:t>Empire funded by the spoils of war </a:t>
            </a:r>
          </a:p>
          <a:p>
            <a:r>
              <a:rPr lang="en-US" dirty="0" smtClean="0"/>
              <a:t>Size of the empire made it hard to control administratively</a:t>
            </a:r>
          </a:p>
          <a:p>
            <a:pPr lvl="1"/>
            <a:r>
              <a:rPr lang="en-US" dirty="0" smtClean="0"/>
              <a:t>Tight control near the capital and loose control on the edges of the empire</a:t>
            </a:r>
            <a:endParaRPr lang="en-US" dirty="0"/>
          </a:p>
        </p:txBody>
      </p:sp>
    </p:spTree>
    <p:extLst>
      <p:ext uri="{BB962C8B-B14F-4D97-AF65-F5344CB8AC3E}">
        <p14:creationId xmlns:p14="http://schemas.microsoft.com/office/powerpoint/2010/main" val="2755593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Israel</a:t>
            </a:r>
            <a:endParaRPr lang="en-US" dirty="0"/>
          </a:p>
        </p:txBody>
      </p:sp>
      <p:sp>
        <p:nvSpPr>
          <p:cNvPr id="3" name="Text Placeholder 2"/>
          <p:cNvSpPr>
            <a:spLocks noGrp="1"/>
          </p:cNvSpPr>
          <p:nvPr>
            <p:ph type="body" idx="1"/>
          </p:nvPr>
        </p:nvSpPr>
        <p:spPr/>
        <p:txBody>
          <a:bodyPr/>
          <a:lstStyle/>
          <a:p>
            <a:r>
              <a:rPr lang="en-US" dirty="0" smtClean="0"/>
              <a:t>2000-500 BCE</a:t>
            </a:r>
            <a:endParaRPr lang="en-US" dirty="0"/>
          </a:p>
        </p:txBody>
      </p:sp>
    </p:spTree>
    <p:extLst>
      <p:ext uri="{BB962C8B-B14F-4D97-AF65-F5344CB8AC3E}">
        <p14:creationId xmlns:p14="http://schemas.microsoft.com/office/powerpoint/2010/main" val="2592364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Middle East</a:t>
            </a:r>
            <a:endParaRPr lang="en-US" dirty="0"/>
          </a:p>
        </p:txBody>
      </p:sp>
      <p:sp>
        <p:nvSpPr>
          <p:cNvPr id="5" name="Text Placeholder 4"/>
          <p:cNvSpPr>
            <a:spLocks noGrp="1"/>
          </p:cNvSpPr>
          <p:nvPr>
            <p:ph type="body" idx="1"/>
          </p:nvPr>
        </p:nvSpPr>
        <p:spPr/>
        <p:txBody>
          <a:bodyPr/>
          <a:lstStyle/>
          <a:p>
            <a:r>
              <a:rPr lang="en-US" dirty="0" smtClean="0"/>
              <a:t>Western Asia and Egypt</a:t>
            </a:r>
            <a:endParaRPr lang="en-US" dirty="0"/>
          </a:p>
        </p:txBody>
      </p:sp>
    </p:spTree>
    <p:extLst>
      <p:ext uri="{BB962C8B-B14F-4D97-AF65-F5344CB8AC3E}">
        <p14:creationId xmlns:p14="http://schemas.microsoft.com/office/powerpoint/2010/main" val="3673270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Israel</a:t>
            </a:r>
            <a:endParaRPr lang="en-US" dirty="0"/>
          </a:p>
        </p:txBody>
      </p:sp>
      <p:sp>
        <p:nvSpPr>
          <p:cNvPr id="5" name="Content Placeholder 4"/>
          <p:cNvSpPr>
            <a:spLocks noGrp="1"/>
          </p:cNvSpPr>
          <p:nvPr>
            <p:ph idx="1"/>
          </p:nvPr>
        </p:nvSpPr>
        <p:spPr>
          <a:xfrm>
            <a:off x="457200" y="1752600"/>
            <a:ext cx="8229600" cy="4953000"/>
          </a:xfrm>
        </p:spPr>
        <p:txBody>
          <a:bodyPr>
            <a:normAutofit lnSpcReduction="10000"/>
          </a:bodyPr>
          <a:lstStyle/>
          <a:p>
            <a:r>
              <a:rPr lang="en-US" dirty="0" smtClean="0"/>
              <a:t>Historical information comes from archaeological digs and the Hebrew Bible (Old Testament)</a:t>
            </a:r>
          </a:p>
          <a:p>
            <a:r>
              <a:rPr lang="en-US" dirty="0" smtClean="0"/>
              <a:t>Abraham rejects the idol worship of his home and leaves to follow Yahweh</a:t>
            </a:r>
          </a:p>
          <a:p>
            <a:pPr lvl="1"/>
            <a:r>
              <a:rPr lang="en-US" dirty="0" smtClean="0"/>
              <a:t>His descendants (Isaac, Jacob)become leaders of the nomadic group that would become Israel</a:t>
            </a:r>
          </a:p>
          <a:p>
            <a:r>
              <a:rPr lang="en-US" dirty="0" smtClean="0"/>
              <a:t>Famine and drought cause the Israelites to move to Egypt</a:t>
            </a:r>
          </a:p>
          <a:p>
            <a:pPr lvl="1"/>
            <a:r>
              <a:rPr lang="en-US" dirty="0" smtClean="0"/>
              <a:t>Eventually enslaved and forced to work on royal building projects </a:t>
            </a:r>
          </a:p>
          <a:p>
            <a:pPr lvl="1"/>
            <a:r>
              <a:rPr lang="en-US" dirty="0" smtClean="0"/>
              <a:t>New Kingdom projects??</a:t>
            </a:r>
          </a:p>
          <a:p>
            <a:r>
              <a:rPr lang="en-US" dirty="0" smtClean="0"/>
              <a:t>Led out of Egypt by Moses</a:t>
            </a:r>
          </a:p>
          <a:p>
            <a:r>
              <a:rPr lang="en-US" dirty="0" smtClean="0"/>
              <a:t>Eventually led by Joshua into the Promised Land of Canaan (modern Palestine)</a:t>
            </a:r>
          </a:p>
          <a:p>
            <a:endParaRPr lang="en-US" dirty="0"/>
          </a:p>
        </p:txBody>
      </p:sp>
    </p:spTree>
    <p:extLst>
      <p:ext uri="{BB962C8B-B14F-4D97-AF65-F5344CB8AC3E}">
        <p14:creationId xmlns:p14="http://schemas.microsoft.com/office/powerpoint/2010/main" val="798771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Kings</a:t>
            </a:r>
            <a:endParaRPr lang="en-US" dirty="0"/>
          </a:p>
        </p:txBody>
      </p:sp>
      <p:sp>
        <p:nvSpPr>
          <p:cNvPr id="3" name="Content Placeholder 2"/>
          <p:cNvSpPr>
            <a:spLocks noGrp="1"/>
          </p:cNvSpPr>
          <p:nvPr>
            <p:ph sz="half" idx="1"/>
          </p:nvPr>
        </p:nvSpPr>
        <p:spPr>
          <a:xfrm>
            <a:off x="426128" y="1719070"/>
            <a:ext cx="4038600" cy="5138929"/>
          </a:xfrm>
        </p:spPr>
        <p:txBody>
          <a:bodyPr>
            <a:normAutofit fontScale="92500" lnSpcReduction="20000"/>
          </a:bodyPr>
          <a:lstStyle/>
          <a:p>
            <a:r>
              <a:rPr lang="en-US" dirty="0" smtClean="0"/>
              <a:t>Saul </a:t>
            </a:r>
            <a:r>
              <a:rPr lang="en-US" sz="2200" i="1" dirty="0" smtClean="0"/>
              <a:t>(c 1020-1000 BCE)</a:t>
            </a:r>
          </a:p>
          <a:p>
            <a:pPr lvl="1"/>
            <a:r>
              <a:rPr lang="en-US" dirty="0" smtClean="0"/>
              <a:t>First king of Israel</a:t>
            </a:r>
          </a:p>
          <a:p>
            <a:pPr lvl="1"/>
            <a:r>
              <a:rPr lang="en-US" dirty="0" smtClean="0"/>
              <a:t>Anointed by Samuel</a:t>
            </a:r>
          </a:p>
          <a:p>
            <a:r>
              <a:rPr lang="en-US" dirty="0" smtClean="0"/>
              <a:t>David </a:t>
            </a:r>
            <a:r>
              <a:rPr lang="en-US" sz="2200" i="1" dirty="0"/>
              <a:t>(c </a:t>
            </a:r>
            <a:r>
              <a:rPr lang="en-US" sz="2200" i="1" dirty="0" smtClean="0"/>
              <a:t>1000-960 </a:t>
            </a:r>
            <a:r>
              <a:rPr lang="en-US" sz="2200" i="1" dirty="0"/>
              <a:t>BCE)</a:t>
            </a:r>
          </a:p>
          <a:p>
            <a:pPr lvl="1"/>
            <a:r>
              <a:rPr lang="en-US" dirty="0" smtClean="0"/>
              <a:t>Unified Israel</a:t>
            </a:r>
          </a:p>
          <a:p>
            <a:pPr lvl="1"/>
            <a:r>
              <a:rPr lang="en-US" dirty="0" smtClean="0"/>
              <a:t>Created taxes, standing army</a:t>
            </a:r>
          </a:p>
          <a:p>
            <a:pPr lvl="1"/>
            <a:r>
              <a:rPr lang="en-US" dirty="0" smtClean="0"/>
              <a:t>Expanded Israel’s borders</a:t>
            </a:r>
          </a:p>
          <a:p>
            <a:r>
              <a:rPr lang="en-US" dirty="0" smtClean="0"/>
              <a:t>Solomon </a:t>
            </a:r>
            <a:r>
              <a:rPr lang="en-US" sz="2100" i="1" dirty="0"/>
              <a:t>(c </a:t>
            </a:r>
            <a:r>
              <a:rPr lang="en-US" sz="2100" i="1" dirty="0" smtClean="0"/>
              <a:t>960-920 </a:t>
            </a:r>
            <a:r>
              <a:rPr lang="en-US" sz="2100" i="1" dirty="0"/>
              <a:t>BCE)</a:t>
            </a:r>
          </a:p>
          <a:p>
            <a:pPr lvl="1"/>
            <a:r>
              <a:rPr lang="en-US" dirty="0" smtClean="0"/>
              <a:t>Height of Israelite monarchy</a:t>
            </a:r>
          </a:p>
          <a:p>
            <a:pPr lvl="1"/>
            <a:r>
              <a:rPr lang="en-US" dirty="0" smtClean="0"/>
              <a:t>Foreign trade</a:t>
            </a:r>
          </a:p>
          <a:p>
            <a:pPr lvl="1"/>
            <a:r>
              <a:rPr lang="en-US" dirty="0" smtClean="0"/>
              <a:t>First Temple</a:t>
            </a:r>
          </a:p>
          <a:p>
            <a:pPr lvl="2"/>
            <a:r>
              <a:rPr lang="en-US" dirty="0" smtClean="0"/>
              <a:t>Created elite priest class</a:t>
            </a:r>
          </a:p>
          <a:p>
            <a:pPr lvl="1"/>
            <a:endParaRPr lang="en-US" dirty="0"/>
          </a:p>
        </p:txBody>
      </p:sp>
      <p:sp>
        <p:nvSpPr>
          <p:cNvPr id="4" name="Content Placeholder 3"/>
          <p:cNvSpPr>
            <a:spLocks noGrp="1"/>
          </p:cNvSpPr>
          <p:nvPr>
            <p:ph sz="half" idx="2"/>
          </p:nvPr>
        </p:nvSpPr>
        <p:spPr/>
        <p:txBody>
          <a:bodyPr>
            <a:normAutofit fontScale="92500" lnSpcReduction="20000"/>
          </a:bodyPr>
          <a:lstStyle/>
          <a:p>
            <a:endParaRPr lang="en-US"/>
          </a:p>
        </p:txBody>
      </p:sp>
      <p:pic>
        <p:nvPicPr>
          <p:cNvPr id="2050" name="Picture 2" descr="http://www.christians-standing-with-israel.org/map-israel-king-sau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47800"/>
            <a:ext cx="3863127"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970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04p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17525"/>
            <a:ext cx="8991600" cy="582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Rectangle 2" hidden="1"/>
          <p:cNvSpPr>
            <a:spLocks noGrp="1" noChangeArrowheads="1"/>
          </p:cNvSpPr>
          <p:nvPr>
            <p:ph type="title"/>
          </p:nvPr>
        </p:nvSpPr>
        <p:spPr/>
        <p:txBody>
          <a:bodyPr/>
          <a:lstStyle/>
          <a:p>
            <a:pPr eaLnBrk="1" hangingPunct="1"/>
            <a:endParaRPr lang="en-US" altLang="en-US" smtClean="0"/>
          </a:p>
        </p:txBody>
      </p:sp>
    </p:spTree>
    <p:extLst>
      <p:ext uri="{BB962C8B-B14F-4D97-AF65-F5344CB8AC3E}">
        <p14:creationId xmlns:p14="http://schemas.microsoft.com/office/powerpoint/2010/main" val="1848059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Israel and Judah</a:t>
            </a:r>
            <a:endParaRPr lang="en-US" dirty="0"/>
          </a:p>
        </p:txBody>
      </p:sp>
      <p:sp>
        <p:nvSpPr>
          <p:cNvPr id="5" name="Content Placeholder 4"/>
          <p:cNvSpPr>
            <a:spLocks noGrp="1"/>
          </p:cNvSpPr>
          <p:nvPr>
            <p:ph idx="1"/>
          </p:nvPr>
        </p:nvSpPr>
        <p:spPr/>
        <p:txBody>
          <a:bodyPr>
            <a:normAutofit lnSpcReduction="10000"/>
          </a:bodyPr>
          <a:lstStyle/>
          <a:p>
            <a:r>
              <a:rPr lang="en-US" dirty="0" smtClean="0"/>
              <a:t>Solomon’s death splits Israel in two</a:t>
            </a:r>
          </a:p>
          <a:p>
            <a:pPr lvl="1"/>
            <a:r>
              <a:rPr lang="en-US" dirty="0" smtClean="0"/>
              <a:t>Israel (north)</a:t>
            </a:r>
          </a:p>
          <a:p>
            <a:pPr lvl="1"/>
            <a:r>
              <a:rPr lang="en-US" dirty="0" smtClean="0"/>
              <a:t>Judah (south)</a:t>
            </a:r>
          </a:p>
          <a:p>
            <a:r>
              <a:rPr lang="en-US" dirty="0" smtClean="0"/>
              <a:t>Israel destroyed by Assyrians in 721 BCE</a:t>
            </a:r>
          </a:p>
          <a:p>
            <a:pPr lvl="1"/>
            <a:r>
              <a:rPr lang="en-US" dirty="0" smtClean="0"/>
              <a:t>Population is deported to the east and Persia</a:t>
            </a:r>
          </a:p>
          <a:p>
            <a:pPr lvl="1"/>
            <a:r>
              <a:rPr lang="en-US" dirty="0" smtClean="0"/>
              <a:t>“Diaspora” dispersion outside the homeland of the Jews</a:t>
            </a:r>
          </a:p>
          <a:p>
            <a:pPr lvl="1"/>
            <a:r>
              <a:rPr lang="en-US" dirty="0" smtClean="0"/>
              <a:t>Given the chance to return under the rule of Persian king Cyrus, but many decide to  stay</a:t>
            </a:r>
          </a:p>
          <a:p>
            <a:r>
              <a:rPr lang="en-US" dirty="0" smtClean="0"/>
              <a:t>Solomon’s Temple destroyed by Nebuchadnezzar in 587 BCE with the capture of Jerusalem</a:t>
            </a:r>
          </a:p>
          <a:p>
            <a:pPr lvl="1"/>
            <a:r>
              <a:rPr lang="en-US" dirty="0" smtClean="0"/>
              <a:t>Some Diasporic communities eventually return to Judah and rebuild the temple</a:t>
            </a:r>
            <a:endParaRPr lang="en-US" dirty="0"/>
          </a:p>
        </p:txBody>
      </p:sp>
    </p:spTree>
    <p:extLst>
      <p:ext uri="{BB962C8B-B14F-4D97-AF65-F5344CB8AC3E}">
        <p14:creationId xmlns:p14="http://schemas.microsoft.com/office/powerpoint/2010/main" val="733394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04map04"/>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304800" y="1066800"/>
            <a:ext cx="3733800" cy="496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2" hidden="1"/>
          <p:cNvSpPr>
            <a:spLocks noGrp="1" noChangeArrowheads="1"/>
          </p:cNvSpPr>
          <p:nvPr>
            <p:ph type="title"/>
          </p:nvPr>
        </p:nvSpPr>
        <p:spPr/>
        <p:txBody>
          <a:bodyPr/>
          <a:lstStyle/>
          <a:p>
            <a:pPr eaLnBrk="1" hangingPunct="1"/>
            <a:endParaRPr lang="en-US" altLang="en-US" smtClean="0"/>
          </a:p>
        </p:txBody>
      </p:sp>
      <p:pic>
        <p:nvPicPr>
          <p:cNvPr id="5" name="Picture 4" descr="04map04"/>
          <p:cNvPicPr>
            <a:picLocks noChangeAspect="1" noChangeArrowheads="1"/>
          </p:cNvPicPr>
          <p:nvPr/>
        </p:nvPicPr>
        <p:blipFill rotWithShape="1">
          <a:blip r:embed="rId3">
            <a:extLst>
              <a:ext uri="{28A0092B-C50C-407E-A947-70E740481C1C}">
                <a14:useLocalDpi xmlns:a14="http://schemas.microsoft.com/office/drawing/2010/main" val="0"/>
              </a:ext>
            </a:extLst>
          </a:blip>
          <a:srcRect b="51018"/>
          <a:stretch/>
        </p:blipFill>
        <p:spPr bwMode="auto">
          <a:xfrm>
            <a:off x="4895850" y="1066800"/>
            <a:ext cx="3811401" cy="496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648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Phoenicia</a:t>
            </a:r>
            <a:r>
              <a:rPr lang="en-US" dirty="0"/>
              <a:t> </a:t>
            </a:r>
            <a:r>
              <a:rPr lang="en-US" dirty="0" smtClean="0"/>
              <a:t>and the</a:t>
            </a:r>
            <a:r>
              <a:rPr lang="en-US" dirty="0" smtClean="0"/>
              <a:t/>
            </a:r>
            <a:br>
              <a:rPr lang="en-US" dirty="0" smtClean="0"/>
            </a:br>
            <a:r>
              <a:rPr lang="en-US" dirty="0" smtClean="0"/>
              <a:t>Mediterranean</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5820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Phoenicians</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Mediterranean coast</a:t>
            </a:r>
          </a:p>
          <a:p>
            <a:r>
              <a:rPr lang="en-US" dirty="0" smtClean="0"/>
              <a:t>Referred to themselves as </a:t>
            </a:r>
            <a:r>
              <a:rPr lang="en-US" dirty="0" err="1" smtClean="0"/>
              <a:t>Can’ani</a:t>
            </a:r>
            <a:r>
              <a:rPr lang="en-US" dirty="0" smtClean="0"/>
              <a:t> </a:t>
            </a:r>
          </a:p>
          <a:p>
            <a:pPr lvl="1"/>
            <a:r>
              <a:rPr lang="en-US" dirty="0" smtClean="0"/>
              <a:t>(Canaanites-see Israel)</a:t>
            </a:r>
          </a:p>
          <a:p>
            <a:r>
              <a:rPr lang="en-US" dirty="0" smtClean="0"/>
              <a:t>1200 BCE: Canaanite settlements destroyed</a:t>
            </a:r>
          </a:p>
          <a:p>
            <a:pPr lvl="1"/>
            <a:r>
              <a:rPr lang="en-US" dirty="0" smtClean="0"/>
              <a:t>Remaining city-states: Byblos, </a:t>
            </a:r>
            <a:r>
              <a:rPr lang="en-US" dirty="0" err="1" smtClean="0"/>
              <a:t>Berytus</a:t>
            </a:r>
            <a:r>
              <a:rPr lang="en-US" dirty="0" smtClean="0"/>
              <a:t>, Sidon, </a:t>
            </a:r>
            <a:r>
              <a:rPr lang="en-US" dirty="0" err="1" smtClean="0"/>
              <a:t>Tyre</a:t>
            </a:r>
            <a:endParaRPr lang="en-US" dirty="0" smtClean="0"/>
          </a:p>
          <a:p>
            <a:pPr lvl="2"/>
            <a:r>
              <a:rPr lang="en-US" dirty="0" smtClean="0"/>
              <a:t>1000 BCE: Byblos = most important</a:t>
            </a:r>
          </a:p>
          <a:p>
            <a:pPr lvl="3"/>
            <a:r>
              <a:rPr lang="en-US" dirty="0" smtClean="0"/>
              <a:t>Cedar distribution center </a:t>
            </a:r>
          </a:p>
          <a:p>
            <a:pPr lvl="2"/>
            <a:r>
              <a:rPr lang="en-US" dirty="0" smtClean="0"/>
              <a:t>969 BCE: </a:t>
            </a:r>
            <a:r>
              <a:rPr lang="en-US" dirty="0" err="1" smtClean="0"/>
              <a:t>Tyre</a:t>
            </a:r>
            <a:r>
              <a:rPr lang="en-US" dirty="0" smtClean="0"/>
              <a:t> replaces Byblos as dominant city-state</a:t>
            </a:r>
          </a:p>
          <a:p>
            <a:pPr lvl="3"/>
            <a:r>
              <a:rPr lang="en-US" dirty="0" smtClean="0"/>
              <a:t>Alliance with Solomon – materials for Temple</a:t>
            </a:r>
          </a:p>
          <a:p>
            <a:pPr lvl="1"/>
            <a:r>
              <a:rPr lang="en-US" dirty="0" smtClean="0"/>
              <a:t>Began emphasis on trade of woods, metals, food, and luxury goods (including purple cloth from </a:t>
            </a:r>
            <a:r>
              <a:rPr lang="en-US" dirty="0" err="1" smtClean="0"/>
              <a:t>Tyre</a:t>
            </a:r>
            <a:r>
              <a:rPr lang="en-US" dirty="0" smtClean="0"/>
              <a:t>)</a:t>
            </a:r>
          </a:p>
          <a:p>
            <a:r>
              <a:rPr lang="en-US" dirty="0" smtClean="0"/>
              <a:t>Developed a 24 consonant “alphabet” from early Canaanite script</a:t>
            </a:r>
          </a:p>
          <a:p>
            <a:endParaRPr lang="en-US" dirty="0"/>
          </a:p>
        </p:txBody>
      </p:sp>
    </p:spTree>
    <p:extLst>
      <p:ext uri="{BB962C8B-B14F-4D97-AF65-F5344CB8AC3E}">
        <p14:creationId xmlns:p14="http://schemas.microsoft.com/office/powerpoint/2010/main" val="2044636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Phoenician Colonies</a:t>
            </a:r>
            <a:endParaRPr lang="en-US" dirty="0"/>
          </a:p>
        </p:txBody>
      </p:sp>
      <p:sp>
        <p:nvSpPr>
          <p:cNvPr id="3" name="Content Placeholder 2"/>
          <p:cNvSpPr>
            <a:spLocks noGrp="1"/>
          </p:cNvSpPr>
          <p:nvPr>
            <p:ph idx="1"/>
          </p:nvPr>
        </p:nvSpPr>
        <p:spPr/>
        <p:txBody>
          <a:bodyPr/>
          <a:lstStyle/>
          <a:p>
            <a:r>
              <a:rPr lang="en-US" dirty="0" smtClean="0"/>
              <a:t>900 BCE: </a:t>
            </a:r>
            <a:r>
              <a:rPr lang="en-US" dirty="0" err="1" smtClean="0"/>
              <a:t>Tyre</a:t>
            </a:r>
            <a:r>
              <a:rPr lang="en-US" dirty="0" smtClean="0"/>
              <a:t> begins expanding it’s territory</a:t>
            </a:r>
          </a:p>
          <a:p>
            <a:pPr lvl="1"/>
            <a:r>
              <a:rPr lang="en-US" dirty="0" smtClean="0"/>
              <a:t>Cyprus</a:t>
            </a:r>
            <a:endParaRPr lang="en-US" dirty="0"/>
          </a:p>
          <a:p>
            <a:r>
              <a:rPr lang="en-US" dirty="0" smtClean="0"/>
              <a:t>More known about colonies than Phoenician homeland</a:t>
            </a:r>
          </a:p>
          <a:p>
            <a:r>
              <a:rPr lang="en-US" dirty="0" smtClean="0"/>
              <a:t>Phoenician triangle</a:t>
            </a:r>
          </a:p>
          <a:p>
            <a:pPr lvl="1"/>
            <a:r>
              <a:rPr lang="en-US" dirty="0" smtClean="0"/>
              <a:t>Libya and Morocco </a:t>
            </a:r>
          </a:p>
          <a:p>
            <a:pPr lvl="1"/>
            <a:r>
              <a:rPr lang="en-US" dirty="0" smtClean="0"/>
              <a:t>Spain (Iberia)</a:t>
            </a:r>
          </a:p>
          <a:p>
            <a:pPr lvl="1"/>
            <a:r>
              <a:rPr lang="en-US" dirty="0" smtClean="0"/>
              <a:t>Strait of Gibraltar</a:t>
            </a:r>
          </a:p>
          <a:p>
            <a:pPr lvl="1"/>
            <a:r>
              <a:rPr lang="en-US" dirty="0" smtClean="0"/>
              <a:t>Sardinia, Sicily, Malta</a:t>
            </a:r>
          </a:p>
          <a:p>
            <a:r>
              <a:rPr lang="en-US" dirty="0" smtClean="0"/>
              <a:t>Trading network across entire Mediterranean </a:t>
            </a:r>
            <a:endParaRPr lang="en-US" dirty="0"/>
          </a:p>
        </p:txBody>
      </p:sp>
    </p:spTree>
    <p:extLst>
      <p:ext uri="{BB962C8B-B14F-4D97-AF65-F5344CB8AC3E}">
        <p14:creationId xmlns:p14="http://schemas.microsoft.com/office/powerpoint/2010/main" val="2325728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04map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08038"/>
            <a:ext cx="8991600" cy="524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Rectangle 2" hidden="1"/>
          <p:cNvSpPr>
            <a:spLocks noGrp="1" noChangeArrowheads="1"/>
          </p:cNvSpPr>
          <p:nvPr>
            <p:ph type="title"/>
          </p:nvPr>
        </p:nvSpPr>
        <p:spPr/>
        <p:txBody>
          <a:bodyPr/>
          <a:lstStyle/>
          <a:p>
            <a:pPr eaLnBrk="1" hangingPunct="1"/>
            <a:endParaRPr lang="en-US" altLang="en-US" smtClean="0"/>
          </a:p>
        </p:txBody>
      </p:sp>
      <p:sp>
        <p:nvSpPr>
          <p:cNvPr id="13316" name="Rectangle 3"/>
          <p:cNvSpPr>
            <a:spLocks noChangeArrowheads="1"/>
          </p:cNvSpPr>
          <p:nvPr/>
        </p:nvSpPr>
        <p:spPr bwMode="auto">
          <a:xfrm>
            <a:off x="7896225" y="6584950"/>
            <a:ext cx="1247775"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a:solidFill>
                  <a:schemeClr val="tx1"/>
                </a:solidFill>
                <a:latin typeface="Arial" pitchFamily="34" charset="0"/>
                <a:cs typeface="Arial" pitchFamily="34" charset="0"/>
              </a:defRPr>
            </a:lvl1pPr>
            <a:lvl2pPr marL="742950" indent="-285750" defTabSz="820738" eaLnBrk="0" hangingPunct="0">
              <a:defRPr>
                <a:solidFill>
                  <a:schemeClr val="tx1"/>
                </a:solidFill>
                <a:latin typeface="Arial" pitchFamily="34" charset="0"/>
                <a:cs typeface="Arial" pitchFamily="34" charset="0"/>
              </a:defRPr>
            </a:lvl2pPr>
            <a:lvl3pPr marL="1143000" indent="-228600" defTabSz="820738" eaLnBrk="0" hangingPunct="0">
              <a:defRPr>
                <a:solidFill>
                  <a:schemeClr val="tx1"/>
                </a:solidFill>
                <a:latin typeface="Arial" pitchFamily="34" charset="0"/>
                <a:cs typeface="Arial" pitchFamily="34" charset="0"/>
              </a:defRPr>
            </a:lvl3pPr>
            <a:lvl4pPr marL="1600200" indent="-228600" defTabSz="820738" eaLnBrk="0" hangingPunct="0">
              <a:defRPr>
                <a:solidFill>
                  <a:schemeClr val="tx1"/>
                </a:solidFill>
                <a:latin typeface="Arial" pitchFamily="34" charset="0"/>
                <a:cs typeface="Arial" pitchFamily="34" charset="0"/>
              </a:defRPr>
            </a:lvl4pPr>
            <a:lvl5pPr marL="2057400" indent="-228600" defTabSz="820738" eaLnBrk="0" hangingPunct="0">
              <a:defRPr>
                <a:solidFill>
                  <a:schemeClr val="tx1"/>
                </a:solidFill>
                <a:latin typeface="Arial" pitchFamily="34" charset="0"/>
                <a:cs typeface="Arial" pitchFamily="34" charset="0"/>
              </a:defRPr>
            </a:lvl5pPr>
            <a:lvl6pPr marL="2514600" indent="-228600" defTabSz="8207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207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207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20738"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1200" b="1"/>
              <a:t>Map 4-5, p. 105</a:t>
            </a:r>
          </a:p>
        </p:txBody>
      </p:sp>
    </p:spTree>
    <p:extLst>
      <p:ext uri="{BB962C8B-B14F-4D97-AF65-F5344CB8AC3E}">
        <p14:creationId xmlns:p14="http://schemas.microsoft.com/office/powerpoint/2010/main" val="32849241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Carthage</a:t>
            </a:r>
            <a:endParaRPr lang="en-US" dirty="0"/>
          </a:p>
        </p:txBody>
      </p:sp>
      <p:sp>
        <p:nvSpPr>
          <p:cNvPr id="4" name="Content Placeholder 3"/>
          <p:cNvSpPr>
            <a:spLocks noGrp="1"/>
          </p:cNvSpPr>
          <p:nvPr>
            <p:ph sz="half" idx="1"/>
          </p:nvPr>
        </p:nvSpPr>
        <p:spPr/>
        <p:txBody>
          <a:bodyPr>
            <a:normAutofit fontScale="92500"/>
          </a:bodyPr>
          <a:lstStyle/>
          <a:p>
            <a:r>
              <a:rPr lang="en-US" dirty="0" smtClean="0"/>
              <a:t>Modern </a:t>
            </a:r>
            <a:r>
              <a:rPr lang="en-US" dirty="0"/>
              <a:t>day Tunisia</a:t>
            </a:r>
          </a:p>
          <a:p>
            <a:r>
              <a:rPr lang="en-US" dirty="0"/>
              <a:t>Inner and outer harbor</a:t>
            </a:r>
          </a:p>
          <a:p>
            <a:pPr lvl="1"/>
            <a:r>
              <a:rPr lang="en-US" dirty="0"/>
              <a:t>Inner: 220 warships</a:t>
            </a:r>
          </a:p>
          <a:p>
            <a:pPr lvl="1"/>
            <a:r>
              <a:rPr lang="en-US" dirty="0"/>
              <a:t>Outer: merchant ships</a:t>
            </a:r>
          </a:p>
          <a:p>
            <a:r>
              <a:rPr lang="en-US" dirty="0"/>
              <a:t>22 mile long wall that circled the entire city</a:t>
            </a:r>
          </a:p>
          <a:p>
            <a:r>
              <a:rPr lang="en-US" dirty="0"/>
              <a:t>400,000 population</a:t>
            </a:r>
          </a:p>
          <a:p>
            <a:pPr lvl="1"/>
            <a:r>
              <a:rPr lang="en-US" dirty="0"/>
              <a:t>One of largest cities in the world by 500 BCE</a:t>
            </a:r>
          </a:p>
          <a:p>
            <a:endParaRPr lang="en-US" dirty="0"/>
          </a:p>
        </p:txBody>
      </p:sp>
      <p:sp>
        <p:nvSpPr>
          <p:cNvPr id="5" name="Content Placeholder 4"/>
          <p:cNvSpPr>
            <a:spLocks noGrp="1"/>
          </p:cNvSpPr>
          <p:nvPr>
            <p:ph sz="half" idx="2"/>
          </p:nvPr>
        </p:nvSpPr>
        <p:spPr/>
        <p:txBody>
          <a:bodyPr>
            <a:normAutofit fontScale="92500"/>
          </a:bodyPr>
          <a:lstStyle/>
          <a:p>
            <a:r>
              <a:rPr lang="en-US" dirty="0" smtClean="0"/>
              <a:t>Navy</a:t>
            </a:r>
          </a:p>
          <a:p>
            <a:pPr lvl="1"/>
            <a:r>
              <a:rPr lang="en-US" dirty="0" smtClean="0"/>
              <a:t>Military power of Carthage</a:t>
            </a:r>
          </a:p>
          <a:p>
            <a:pPr lvl="1"/>
            <a:r>
              <a:rPr lang="en-US" dirty="0" smtClean="0"/>
              <a:t>Galleys </a:t>
            </a:r>
          </a:p>
          <a:p>
            <a:pPr lvl="2"/>
            <a:r>
              <a:rPr lang="en-US" dirty="0" smtClean="0"/>
              <a:t>Propelled by rows of oars </a:t>
            </a:r>
          </a:p>
          <a:p>
            <a:pPr lvl="2"/>
            <a:r>
              <a:rPr lang="en-US" dirty="0" smtClean="0"/>
              <a:t>Up to 170 rowers</a:t>
            </a:r>
          </a:p>
          <a:p>
            <a:r>
              <a:rPr lang="en-US" dirty="0" smtClean="0"/>
              <a:t>Evidence of trade with Sub-Saharan Africa</a:t>
            </a:r>
          </a:p>
          <a:p>
            <a:r>
              <a:rPr lang="en-US" dirty="0" smtClean="0"/>
              <a:t>Child Sacrifice</a:t>
            </a:r>
            <a:endParaRPr lang="en-US" dirty="0"/>
          </a:p>
        </p:txBody>
      </p:sp>
    </p:spTree>
    <p:extLst>
      <p:ext uri="{BB962C8B-B14F-4D97-AF65-F5344CB8AC3E}">
        <p14:creationId xmlns:p14="http://schemas.microsoft.com/office/powerpoint/2010/main" val="1651952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Cosmopolitan Middle East</a:t>
            </a:r>
            <a:endParaRPr lang="en-US" dirty="0"/>
          </a:p>
        </p:txBody>
      </p:sp>
      <p:sp>
        <p:nvSpPr>
          <p:cNvPr id="2" name="Content Placeholder 1"/>
          <p:cNvSpPr>
            <a:spLocks noGrp="1"/>
          </p:cNvSpPr>
          <p:nvPr>
            <p:ph idx="1"/>
          </p:nvPr>
        </p:nvSpPr>
        <p:spPr/>
        <p:txBody>
          <a:bodyPr/>
          <a:lstStyle/>
          <a:p>
            <a:r>
              <a:rPr lang="en-US" dirty="0" smtClean="0"/>
              <a:t>Iron Age</a:t>
            </a:r>
          </a:p>
          <a:p>
            <a:pPr lvl="1"/>
            <a:r>
              <a:rPr lang="en-US" dirty="0" smtClean="0"/>
              <a:t>Use of iron instead of bronze for weapons and tools</a:t>
            </a:r>
          </a:p>
          <a:p>
            <a:pPr lvl="1"/>
            <a:r>
              <a:rPr lang="en-US" dirty="0" smtClean="0"/>
              <a:t>Iron tools were harder and sharper than bronze ones</a:t>
            </a:r>
          </a:p>
          <a:p>
            <a:r>
              <a:rPr lang="en-US" dirty="0" smtClean="0"/>
              <a:t>Mesopotamia and Egypt subjected to many invaders and new peoples</a:t>
            </a:r>
          </a:p>
          <a:p>
            <a:pPr lvl="1"/>
            <a:r>
              <a:rPr lang="en-US" dirty="0" smtClean="0"/>
              <a:t>Creation of a diversity of cultures</a:t>
            </a:r>
          </a:p>
          <a:p>
            <a:endParaRPr lang="en-US" dirty="0"/>
          </a:p>
        </p:txBody>
      </p:sp>
    </p:spTree>
    <p:extLst>
      <p:ext uri="{BB962C8B-B14F-4D97-AF65-F5344CB8AC3E}">
        <p14:creationId xmlns:p14="http://schemas.microsoft.com/office/powerpoint/2010/main" val="3353823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6" name="Picture 6" descr="http://4.bp.blogspot.com/-mNXf_A49AlA/VAZTU0QW8xI/AAAAAAAACFY/wAC9QHlGfOE/s1600/Painting%2Bof%2BCarthage%2BHarb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66" y="528637"/>
            <a:ext cx="8708468" cy="580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1013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04p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42900"/>
            <a:ext cx="8991600" cy="617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Rectangle 2" hidden="1"/>
          <p:cNvSpPr>
            <a:spLocks noGrp="1" noChangeArrowheads="1"/>
          </p:cNvSpPr>
          <p:nvPr>
            <p:ph type="title"/>
          </p:nvPr>
        </p:nvSpPr>
        <p:spPr/>
        <p:txBody>
          <a:bodyPr/>
          <a:lstStyle/>
          <a:p>
            <a:pPr eaLnBrk="1" hangingPunct="1"/>
            <a:endParaRPr lang="en-US" altLang="en-US" smtClean="0"/>
          </a:p>
        </p:txBody>
      </p:sp>
      <p:sp>
        <p:nvSpPr>
          <p:cNvPr id="14340" name="Rectangle 3"/>
          <p:cNvSpPr>
            <a:spLocks noChangeArrowheads="1"/>
          </p:cNvSpPr>
          <p:nvPr/>
        </p:nvSpPr>
        <p:spPr bwMode="auto">
          <a:xfrm>
            <a:off x="8548688" y="6584950"/>
            <a:ext cx="595312"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a:solidFill>
                  <a:schemeClr val="tx1"/>
                </a:solidFill>
                <a:latin typeface="Arial" pitchFamily="34" charset="0"/>
                <a:cs typeface="Arial" pitchFamily="34" charset="0"/>
              </a:defRPr>
            </a:lvl1pPr>
            <a:lvl2pPr marL="742950" indent="-285750" defTabSz="820738" eaLnBrk="0" hangingPunct="0">
              <a:defRPr>
                <a:solidFill>
                  <a:schemeClr val="tx1"/>
                </a:solidFill>
                <a:latin typeface="Arial" pitchFamily="34" charset="0"/>
                <a:cs typeface="Arial" pitchFamily="34" charset="0"/>
              </a:defRPr>
            </a:lvl2pPr>
            <a:lvl3pPr marL="1143000" indent="-228600" defTabSz="820738" eaLnBrk="0" hangingPunct="0">
              <a:defRPr>
                <a:solidFill>
                  <a:schemeClr val="tx1"/>
                </a:solidFill>
                <a:latin typeface="Arial" pitchFamily="34" charset="0"/>
                <a:cs typeface="Arial" pitchFamily="34" charset="0"/>
              </a:defRPr>
            </a:lvl3pPr>
            <a:lvl4pPr marL="1600200" indent="-228600" defTabSz="820738" eaLnBrk="0" hangingPunct="0">
              <a:defRPr>
                <a:solidFill>
                  <a:schemeClr val="tx1"/>
                </a:solidFill>
                <a:latin typeface="Arial" pitchFamily="34" charset="0"/>
                <a:cs typeface="Arial" pitchFamily="34" charset="0"/>
              </a:defRPr>
            </a:lvl4pPr>
            <a:lvl5pPr marL="2057400" indent="-228600" defTabSz="820738" eaLnBrk="0" hangingPunct="0">
              <a:defRPr>
                <a:solidFill>
                  <a:schemeClr val="tx1"/>
                </a:solidFill>
                <a:latin typeface="Arial" pitchFamily="34" charset="0"/>
                <a:cs typeface="Arial" pitchFamily="34" charset="0"/>
              </a:defRPr>
            </a:lvl5pPr>
            <a:lvl6pPr marL="2514600" indent="-228600" defTabSz="8207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207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207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20738"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1200" b="1"/>
              <a:t>p. 107</a:t>
            </a:r>
          </a:p>
        </p:txBody>
      </p:sp>
    </p:spTree>
    <p:extLst>
      <p:ext uri="{BB962C8B-B14F-4D97-AF65-F5344CB8AC3E}">
        <p14:creationId xmlns:p14="http://schemas.microsoft.com/office/powerpoint/2010/main" val="1284946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04map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76200"/>
            <a:ext cx="8848725"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Rectangle 2" hidden="1"/>
          <p:cNvSpPr>
            <a:spLocks noGrp="1" noChangeArrowheads="1"/>
          </p:cNvSpPr>
          <p:nvPr>
            <p:ph type="title"/>
          </p:nvPr>
        </p:nvSpPr>
        <p:spPr/>
        <p:txBody>
          <a:bodyPr/>
          <a:lstStyle/>
          <a:p>
            <a:endParaRPr lang="en-US" altLang="en-US"/>
          </a:p>
        </p:txBody>
      </p:sp>
      <p:sp>
        <p:nvSpPr>
          <p:cNvPr id="5123" name="Rectangle 3"/>
          <p:cNvSpPr>
            <a:spLocks noChangeArrowheads="1"/>
          </p:cNvSpPr>
          <p:nvPr/>
        </p:nvSpPr>
        <p:spPr bwMode="auto">
          <a:xfrm>
            <a:off x="7980363" y="6584950"/>
            <a:ext cx="1163637"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pitchFamily="34" charset="0"/>
                <a:cs typeface="Arial" pitchFamily="34" charset="0"/>
              </a:defRPr>
            </a:lvl1pPr>
            <a:lvl2pPr marL="409575" defTabSz="820738">
              <a:defRPr>
                <a:solidFill>
                  <a:schemeClr val="tx1"/>
                </a:solidFill>
                <a:latin typeface="Arial" pitchFamily="34" charset="0"/>
                <a:cs typeface="Arial" pitchFamily="34" charset="0"/>
              </a:defRPr>
            </a:lvl2pPr>
            <a:lvl3pPr marL="820738" defTabSz="820738">
              <a:defRPr>
                <a:solidFill>
                  <a:schemeClr val="tx1"/>
                </a:solidFill>
                <a:latin typeface="Arial" pitchFamily="34" charset="0"/>
                <a:cs typeface="Arial" pitchFamily="34" charset="0"/>
              </a:defRPr>
            </a:lvl3pPr>
            <a:lvl4pPr marL="1230313" defTabSz="820738">
              <a:defRPr>
                <a:solidFill>
                  <a:schemeClr val="tx1"/>
                </a:solidFill>
                <a:latin typeface="Arial" pitchFamily="34" charset="0"/>
                <a:cs typeface="Arial" pitchFamily="34" charset="0"/>
              </a:defRPr>
            </a:lvl4pPr>
            <a:lvl5pPr marL="1641475"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pPr algn="r" eaLnBrk="0" hangingPunct="0"/>
            <a:r>
              <a:rPr lang="en-US" altLang="en-US" sz="1200" b="1"/>
              <a:t>Map 4-1, p. 82</a:t>
            </a:r>
          </a:p>
        </p:txBody>
      </p:sp>
    </p:spTree>
    <p:extLst>
      <p:ext uri="{BB962C8B-B14F-4D97-AF65-F5344CB8AC3E}">
        <p14:creationId xmlns:p14="http://schemas.microsoft.com/office/powerpoint/2010/main" val="37283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Western Asia</a:t>
            </a:r>
            <a:endParaRPr lang="en-US" dirty="0"/>
          </a:p>
        </p:txBody>
      </p:sp>
      <p:sp>
        <p:nvSpPr>
          <p:cNvPr id="2" name="Content Placeholder 1"/>
          <p:cNvSpPr>
            <a:spLocks noGrp="1"/>
          </p:cNvSpPr>
          <p:nvPr>
            <p:ph idx="1"/>
          </p:nvPr>
        </p:nvSpPr>
        <p:spPr/>
        <p:txBody>
          <a:bodyPr/>
          <a:lstStyle/>
          <a:p>
            <a:r>
              <a:rPr lang="en-US" dirty="0" smtClean="0"/>
              <a:t>Mesopotamia</a:t>
            </a:r>
          </a:p>
          <a:p>
            <a:pPr lvl="1"/>
            <a:r>
              <a:rPr lang="en-US" dirty="0" smtClean="0"/>
              <a:t>Divided in half by 1500 BCE</a:t>
            </a:r>
          </a:p>
          <a:p>
            <a:pPr lvl="2"/>
            <a:r>
              <a:rPr lang="en-US" dirty="0"/>
              <a:t>Babylonia </a:t>
            </a:r>
            <a:r>
              <a:rPr lang="en-US" dirty="0" smtClean="0"/>
              <a:t>(south)</a:t>
            </a:r>
          </a:p>
          <a:p>
            <a:pPr lvl="2"/>
            <a:r>
              <a:rPr lang="en-US" dirty="0" smtClean="0"/>
              <a:t>Assyria (north)</a:t>
            </a:r>
          </a:p>
          <a:p>
            <a:r>
              <a:rPr lang="en-US" dirty="0" smtClean="0"/>
              <a:t>Hittites</a:t>
            </a:r>
          </a:p>
          <a:p>
            <a:pPr lvl="1"/>
            <a:r>
              <a:rPr lang="en-US" dirty="0" smtClean="0"/>
              <a:t>State that emerged on the outskirts of Mesopotamia</a:t>
            </a:r>
          </a:p>
          <a:p>
            <a:pPr lvl="1"/>
            <a:r>
              <a:rPr lang="en-US" dirty="0" smtClean="0"/>
              <a:t>Became THE power in Anatolia (Turkey)</a:t>
            </a:r>
          </a:p>
          <a:p>
            <a:pPr lvl="1"/>
            <a:r>
              <a:rPr lang="en-US" dirty="0" smtClean="0"/>
              <a:t>Horse drawn chariots used in warfare</a:t>
            </a:r>
          </a:p>
          <a:p>
            <a:pPr lvl="1"/>
            <a:r>
              <a:rPr lang="en-US" dirty="0" smtClean="0"/>
              <a:t>First developed iron working for tools/weapons</a:t>
            </a:r>
          </a:p>
          <a:p>
            <a:endParaRPr lang="en-US" dirty="0" smtClean="0"/>
          </a:p>
          <a:p>
            <a:endParaRPr lang="en-US" dirty="0"/>
          </a:p>
        </p:txBody>
      </p:sp>
    </p:spTree>
    <p:extLst>
      <p:ext uri="{BB962C8B-B14F-4D97-AF65-F5344CB8AC3E}">
        <p14:creationId xmlns:p14="http://schemas.microsoft.com/office/powerpoint/2010/main" val="6906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Egypt</a:t>
            </a:r>
            <a:endParaRPr lang="en-US" dirty="0"/>
          </a:p>
        </p:txBody>
      </p:sp>
      <p:sp>
        <p:nvSpPr>
          <p:cNvPr id="2" name="Content Placeholder 1"/>
          <p:cNvSpPr>
            <a:spLocks noGrp="1"/>
          </p:cNvSpPr>
          <p:nvPr>
            <p:ph idx="1"/>
          </p:nvPr>
        </p:nvSpPr>
        <p:spPr/>
        <p:txBody>
          <a:bodyPr/>
          <a:lstStyle/>
          <a:p>
            <a:r>
              <a:rPr lang="en-US" dirty="0" smtClean="0"/>
              <a:t>Hyksos conquered Egypt in 1640 BCE</a:t>
            </a:r>
          </a:p>
          <a:p>
            <a:pPr lvl="1"/>
            <a:r>
              <a:rPr lang="en-US" dirty="0" smtClean="0"/>
              <a:t>Introduced hors drawn chariots, composite bow</a:t>
            </a:r>
          </a:p>
          <a:p>
            <a:pPr lvl="1"/>
            <a:r>
              <a:rPr lang="en-US" dirty="0" smtClean="0"/>
              <a:t>Expelled in 1532 after 30 years of war</a:t>
            </a:r>
          </a:p>
          <a:p>
            <a:r>
              <a:rPr lang="en-US" dirty="0" smtClean="0"/>
              <a:t>New Kingdom (1532-1070 BCE)</a:t>
            </a:r>
          </a:p>
          <a:p>
            <a:pPr lvl="1"/>
            <a:r>
              <a:rPr lang="en-US" dirty="0" smtClean="0"/>
              <a:t>Expanded territory into Palestine and Nubia</a:t>
            </a:r>
          </a:p>
          <a:p>
            <a:r>
              <a:rPr lang="en-US" dirty="0" smtClean="0"/>
              <a:t>Hatshepsut</a:t>
            </a:r>
          </a:p>
          <a:p>
            <a:pPr lvl="1"/>
            <a:r>
              <a:rPr lang="en-US" dirty="0" smtClean="0"/>
              <a:t>Only female ruler of the New Kingdom</a:t>
            </a:r>
          </a:p>
          <a:p>
            <a:pPr lvl="1"/>
            <a:r>
              <a:rPr lang="en-US" dirty="0" smtClean="0"/>
              <a:t>Successful expeditions for luxury items</a:t>
            </a:r>
          </a:p>
          <a:p>
            <a:pPr lvl="1"/>
            <a:r>
              <a:rPr lang="en-US" dirty="0" smtClean="0"/>
              <a:t>After death, all references to </a:t>
            </a:r>
            <a:r>
              <a:rPr lang="en-US" dirty="0"/>
              <a:t>H</a:t>
            </a:r>
            <a:r>
              <a:rPr lang="en-US" dirty="0" smtClean="0"/>
              <a:t>atshepsut were eliminated</a:t>
            </a:r>
          </a:p>
          <a:p>
            <a:endParaRPr lang="en-US" dirty="0"/>
          </a:p>
        </p:txBody>
      </p:sp>
    </p:spTree>
    <p:extLst>
      <p:ext uri="{BB962C8B-B14F-4D97-AF65-F5344CB8AC3E}">
        <p14:creationId xmlns:p14="http://schemas.microsoft.com/office/powerpoint/2010/main" val="49583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04p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46088"/>
            <a:ext cx="8991600" cy="596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Rectangle 2" hidden="1"/>
          <p:cNvSpPr>
            <a:spLocks noGrp="1" noChangeArrowheads="1"/>
          </p:cNvSpPr>
          <p:nvPr>
            <p:ph type="title"/>
          </p:nvPr>
        </p:nvSpPr>
        <p:spPr/>
        <p:txBody>
          <a:bodyPr/>
          <a:lstStyle/>
          <a:p>
            <a:endParaRPr lang="en-US" altLang="en-US"/>
          </a:p>
        </p:txBody>
      </p:sp>
    </p:spTree>
    <p:extLst>
      <p:ext uri="{BB962C8B-B14F-4D97-AF65-F5344CB8AC3E}">
        <p14:creationId xmlns:p14="http://schemas.microsoft.com/office/powerpoint/2010/main" val="1264130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Rulers</a:t>
            </a:r>
            <a:endParaRPr lang="en-US" dirty="0"/>
          </a:p>
        </p:txBody>
      </p:sp>
      <p:sp>
        <p:nvSpPr>
          <p:cNvPr id="4" name="Text Placeholder 3"/>
          <p:cNvSpPr>
            <a:spLocks noGrp="1"/>
          </p:cNvSpPr>
          <p:nvPr>
            <p:ph type="body" idx="1"/>
          </p:nvPr>
        </p:nvSpPr>
        <p:spPr>
          <a:xfrm>
            <a:off x="426128" y="1447800"/>
            <a:ext cx="4040188" cy="639762"/>
          </a:xfrm>
        </p:spPr>
        <p:txBody>
          <a:bodyPr/>
          <a:lstStyle/>
          <a:p>
            <a:r>
              <a:rPr lang="en-US" dirty="0" smtClean="0"/>
              <a:t>Amenhotep</a:t>
            </a:r>
            <a:endParaRPr lang="en-US" dirty="0"/>
          </a:p>
        </p:txBody>
      </p:sp>
      <p:sp>
        <p:nvSpPr>
          <p:cNvPr id="3" name="Content Placeholder 2"/>
          <p:cNvSpPr>
            <a:spLocks noGrp="1"/>
          </p:cNvSpPr>
          <p:nvPr>
            <p:ph sz="half" idx="2"/>
          </p:nvPr>
        </p:nvSpPr>
        <p:spPr>
          <a:xfrm>
            <a:off x="426128" y="2163762"/>
            <a:ext cx="4040188" cy="3687762"/>
          </a:xfrm>
        </p:spPr>
        <p:txBody>
          <a:bodyPr>
            <a:noAutofit/>
          </a:bodyPr>
          <a:lstStyle/>
          <a:p>
            <a:r>
              <a:rPr lang="en-US" sz="1800" dirty="0" smtClean="0"/>
              <a:t>“Inventor” of monotheism</a:t>
            </a:r>
          </a:p>
          <a:p>
            <a:pPr lvl="1"/>
            <a:r>
              <a:rPr lang="en-US" sz="1400" dirty="0" smtClean="0"/>
              <a:t>Belief in one god</a:t>
            </a:r>
          </a:p>
          <a:p>
            <a:r>
              <a:rPr lang="en-US" sz="1800" dirty="0" smtClean="0"/>
              <a:t>Changed his name to Akhenaten</a:t>
            </a:r>
          </a:p>
          <a:p>
            <a:pPr lvl="1"/>
            <a:r>
              <a:rPr lang="en-US" sz="1400" dirty="0" smtClean="0"/>
              <a:t>“Beneficial to Aten”</a:t>
            </a:r>
          </a:p>
          <a:p>
            <a:pPr lvl="1"/>
            <a:r>
              <a:rPr lang="en-US" sz="1400" dirty="0" smtClean="0"/>
              <a:t>Aten: sun god</a:t>
            </a:r>
          </a:p>
          <a:p>
            <a:r>
              <a:rPr lang="en-US" sz="1800" dirty="0" smtClean="0"/>
              <a:t>Closed temples to other gods (including main god Amon)</a:t>
            </a:r>
          </a:p>
          <a:p>
            <a:pPr lvl="1"/>
            <a:r>
              <a:rPr lang="en-US" sz="1400" dirty="0" smtClean="0"/>
              <a:t>Made priests mad</a:t>
            </a:r>
          </a:p>
          <a:p>
            <a:r>
              <a:rPr lang="en-US" sz="1800" dirty="0" smtClean="0"/>
              <a:t>Moved capital of Egypt to Amarna</a:t>
            </a:r>
          </a:p>
          <a:p>
            <a:r>
              <a:rPr lang="en-US" sz="1800" dirty="0" smtClean="0"/>
              <a:t>After his death, temples to other gods opened and Amon re-instated as main god of Egypt</a:t>
            </a:r>
            <a:endParaRPr lang="en-US" sz="1800" dirty="0"/>
          </a:p>
        </p:txBody>
      </p:sp>
      <p:sp>
        <p:nvSpPr>
          <p:cNvPr id="5" name="Text Placeholder 4"/>
          <p:cNvSpPr>
            <a:spLocks noGrp="1"/>
          </p:cNvSpPr>
          <p:nvPr>
            <p:ph type="body" sz="quarter" idx="3"/>
          </p:nvPr>
        </p:nvSpPr>
        <p:spPr/>
        <p:txBody>
          <a:bodyPr/>
          <a:lstStyle/>
          <a:p>
            <a:r>
              <a:rPr lang="en-US" dirty="0" smtClean="0"/>
              <a:t>Ramesses II</a:t>
            </a:r>
            <a:endParaRPr lang="en-US" dirty="0"/>
          </a:p>
        </p:txBody>
      </p:sp>
      <p:sp>
        <p:nvSpPr>
          <p:cNvPr id="6" name="Content Placeholder 5"/>
          <p:cNvSpPr>
            <a:spLocks noGrp="1"/>
          </p:cNvSpPr>
          <p:nvPr>
            <p:ph sz="quarter" idx="4"/>
          </p:nvPr>
        </p:nvSpPr>
        <p:spPr/>
        <p:txBody>
          <a:bodyPr>
            <a:normAutofit/>
          </a:bodyPr>
          <a:lstStyle/>
          <a:p>
            <a:r>
              <a:rPr lang="en-US" sz="1800" dirty="0" smtClean="0"/>
              <a:t>Ruled for 66 </a:t>
            </a:r>
            <a:r>
              <a:rPr lang="en-US" sz="1800" dirty="0" err="1" smtClean="0"/>
              <a:t>yrs</a:t>
            </a:r>
            <a:r>
              <a:rPr lang="en-US" sz="1800" dirty="0" smtClean="0"/>
              <a:t> (1290-1224 BCE)</a:t>
            </a:r>
          </a:p>
          <a:p>
            <a:r>
              <a:rPr lang="en-US" sz="1800" dirty="0" smtClean="0"/>
              <a:t>Monumental building projects</a:t>
            </a:r>
          </a:p>
          <a:p>
            <a:r>
              <a:rPr lang="en-US" sz="1800" dirty="0" smtClean="0"/>
              <a:t>War with Hittites over control of Syria/Palestine and trade routes</a:t>
            </a:r>
            <a:endParaRPr lang="en-US" sz="1800" dirty="0"/>
          </a:p>
        </p:txBody>
      </p:sp>
      <p:pic>
        <p:nvPicPr>
          <p:cNvPr id="1026" name="Picture 2" descr="Ramesses II at The Battle of Kade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886200"/>
            <a:ext cx="2176037" cy="267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405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04p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49263"/>
            <a:ext cx="8991600" cy="595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2" hidden="1"/>
          <p:cNvSpPr>
            <a:spLocks noGrp="1" noChangeArrowheads="1"/>
          </p:cNvSpPr>
          <p:nvPr>
            <p:ph type="title"/>
          </p:nvPr>
        </p:nvSpPr>
        <p:spPr/>
        <p:txBody>
          <a:bodyPr/>
          <a:lstStyle/>
          <a:p>
            <a:endParaRPr lang="en-US" altLang="en-US"/>
          </a:p>
        </p:txBody>
      </p:sp>
    </p:spTree>
    <p:extLst>
      <p:ext uri="{BB962C8B-B14F-4D97-AF65-F5344CB8AC3E}">
        <p14:creationId xmlns:p14="http://schemas.microsoft.com/office/powerpoint/2010/main" val="15257319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1589</TotalTime>
  <Words>1634</Words>
  <Application>Microsoft Office PowerPoint</Application>
  <PresentationFormat>On-screen Show (4:3)</PresentationFormat>
  <Paragraphs>204</Paragraphs>
  <Slides>31</Slides>
  <Notes>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Apothecary</vt:lpstr>
      <vt:lpstr>The Mediterranean and Middle East</vt:lpstr>
      <vt:lpstr>Middle East</vt:lpstr>
      <vt:lpstr>Cosmopolitan Middle East</vt:lpstr>
      <vt:lpstr>PowerPoint Presentation</vt:lpstr>
      <vt:lpstr>Western Asia</vt:lpstr>
      <vt:lpstr>Egypt</vt:lpstr>
      <vt:lpstr>PowerPoint Presentation</vt:lpstr>
      <vt:lpstr>Other Rulers</vt:lpstr>
      <vt:lpstr>PowerPoint Presentation</vt:lpstr>
      <vt:lpstr>New Modes of Transportation</vt:lpstr>
      <vt:lpstr>Aegean World</vt:lpstr>
      <vt:lpstr>PowerPoint Presentation</vt:lpstr>
      <vt:lpstr>Minoan Crete</vt:lpstr>
      <vt:lpstr>Mycenaean Greece</vt:lpstr>
      <vt:lpstr>(Neo) Assyrian Empire</vt:lpstr>
      <vt:lpstr>PowerPoint Presentation</vt:lpstr>
      <vt:lpstr>Neo-Assyrian Empire</vt:lpstr>
      <vt:lpstr>Religion and Politics</vt:lpstr>
      <vt:lpstr>Israel</vt:lpstr>
      <vt:lpstr>Israel</vt:lpstr>
      <vt:lpstr>Kings</vt:lpstr>
      <vt:lpstr>PowerPoint Presentation</vt:lpstr>
      <vt:lpstr>Israel and Judah</vt:lpstr>
      <vt:lpstr>PowerPoint Presentation</vt:lpstr>
      <vt:lpstr>Phoenicia and the Mediterranean</vt:lpstr>
      <vt:lpstr>Phoenicians</vt:lpstr>
      <vt:lpstr>Phoenician Colonies</vt:lpstr>
      <vt:lpstr>PowerPoint Presentation</vt:lpstr>
      <vt:lpstr>Carthage</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Mediterranean and Middle East</dc:title>
  <dc:creator>Teacher</dc:creator>
  <cp:lastModifiedBy>Teacher</cp:lastModifiedBy>
  <cp:revision>18</cp:revision>
  <dcterms:created xsi:type="dcterms:W3CDTF">2015-06-27T01:01:10Z</dcterms:created>
  <dcterms:modified xsi:type="dcterms:W3CDTF">2015-06-28T18:46:43Z</dcterms:modified>
</cp:coreProperties>
</file>