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7"/>
  </p:notesMasterIdLst>
  <p:sldIdLst>
    <p:sldId id="256" r:id="rId2"/>
    <p:sldId id="263" r:id="rId3"/>
    <p:sldId id="262" r:id="rId4"/>
    <p:sldId id="257" r:id="rId5"/>
    <p:sldId id="258" r:id="rId6"/>
    <p:sldId id="261" r:id="rId7"/>
    <p:sldId id="264" r:id="rId8"/>
    <p:sldId id="260" r:id="rId9"/>
    <p:sldId id="266" r:id="rId10"/>
    <p:sldId id="265" r:id="rId11"/>
    <p:sldId id="267" r:id="rId12"/>
    <p:sldId id="268" r:id="rId13"/>
    <p:sldId id="269" r:id="rId14"/>
    <p:sldId id="274" r:id="rId15"/>
    <p:sldId id="271" r:id="rId16"/>
    <p:sldId id="272" r:id="rId17"/>
    <p:sldId id="270" r:id="rId18"/>
    <p:sldId id="275" r:id="rId19"/>
    <p:sldId id="273" r:id="rId20"/>
    <p:sldId id="276" r:id="rId21"/>
    <p:sldId id="277" r:id="rId22"/>
    <p:sldId id="278" r:id="rId23"/>
    <p:sldId id="279" r:id="rId24"/>
    <p:sldId id="281" r:id="rId25"/>
    <p:sldId id="280"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191" autoAdjust="0"/>
    <p:restoredTop sz="78330" autoAdjust="0"/>
  </p:normalViewPr>
  <p:slideViewPr>
    <p:cSldViewPr>
      <p:cViewPr>
        <p:scale>
          <a:sx n="60" d="100"/>
          <a:sy n="60" d="100"/>
        </p:scale>
        <p:origin x="-1506" y="3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4A48295-A055-4BC5-AADE-21F2B1B1D955}" type="datetimeFigureOut">
              <a:rPr lang="en-US" smtClean="0"/>
              <a:t>5/28/2015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1C41782-97B5-4C0B-905D-AE3F96A23899}" type="slidenum">
              <a:rPr lang="en-US" smtClean="0"/>
              <a:t>‹#›</a:t>
            </a:fld>
            <a:endParaRPr lang="en-US"/>
          </a:p>
        </p:txBody>
      </p:sp>
    </p:spTree>
    <p:extLst>
      <p:ext uri="{BB962C8B-B14F-4D97-AF65-F5344CB8AC3E}">
        <p14:creationId xmlns:p14="http://schemas.microsoft.com/office/powerpoint/2010/main" val="38869599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D58645F-E085-4CDA-8838-900386C170D8}" type="slidenum">
              <a:rPr lang="en-US" altLang="en-US"/>
              <a:pPr/>
              <a:t>2</a:t>
            </a:fld>
            <a:endParaRPr lang="en-US" altLang="en-US"/>
          </a:p>
        </p:txBody>
      </p:sp>
      <p:sp>
        <p:nvSpPr>
          <p:cNvPr id="6146" name="Rectangle 2"/>
          <p:cNvSpPr>
            <a:spLocks noRot="1" noChangeArrowheads="1" noTextEdit="1"/>
          </p:cNvSpPr>
          <p:nvPr>
            <p:ph type="sldImg"/>
          </p:nvPr>
        </p:nvSpPr>
        <p:spPr>
          <a:xfrm>
            <a:off x="1143000" y="687388"/>
            <a:ext cx="4572000" cy="3429000"/>
          </a:xfrm>
          <a:ln/>
        </p:spPr>
      </p:sp>
      <p:sp>
        <p:nvSpPr>
          <p:cNvPr id="6147" name="Rectangle 3"/>
          <p:cNvSpPr>
            <a:spLocks noGrp="1" noChangeArrowheads="1"/>
          </p:cNvSpPr>
          <p:nvPr>
            <p:ph type="body" idx="1"/>
          </p:nvPr>
        </p:nvSpPr>
        <p:spPr>
          <a:xfrm>
            <a:off x="912813" y="4343400"/>
            <a:ext cx="5032375" cy="4113213"/>
          </a:xfrm>
        </p:spPr>
        <p:txBody>
          <a:bodyPr lIns="91426" tIns="45714" rIns="91426" bIns="45714"/>
          <a:lstStyle/>
          <a:p>
            <a:endParaRPr lang="el-GR" altLang="en-US">
              <a:solidFill>
                <a:srgbClr val="000000"/>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Stonehenge, England</a:t>
            </a:r>
            <a:endParaRPr lang="en-US" dirty="0"/>
          </a:p>
        </p:txBody>
      </p:sp>
      <p:sp>
        <p:nvSpPr>
          <p:cNvPr id="4" name="Slide Number Placeholder 3"/>
          <p:cNvSpPr>
            <a:spLocks noGrp="1"/>
          </p:cNvSpPr>
          <p:nvPr>
            <p:ph type="sldNum" sz="quarter" idx="10"/>
          </p:nvPr>
        </p:nvSpPr>
        <p:spPr/>
        <p:txBody>
          <a:bodyPr/>
          <a:lstStyle/>
          <a:p>
            <a:fld id="{61C41782-97B5-4C0B-905D-AE3F96A23899}" type="slidenum">
              <a:rPr lang="en-US" smtClean="0"/>
              <a:t>23</a:t>
            </a:fld>
            <a:endParaRPr lang="en-US"/>
          </a:p>
        </p:txBody>
      </p:sp>
    </p:spTree>
    <p:extLst>
      <p:ext uri="{BB962C8B-B14F-4D97-AF65-F5344CB8AC3E}">
        <p14:creationId xmlns:p14="http://schemas.microsoft.com/office/powerpoint/2010/main" val="65692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B47D109-E189-4C35-A005-E33A78785A92}" type="slidenum">
              <a:rPr lang="en-US" altLang="en-US"/>
              <a:pPr/>
              <a:t>25</a:t>
            </a:fld>
            <a:endParaRPr lang="en-US" altLang="en-US"/>
          </a:p>
        </p:txBody>
      </p:sp>
      <p:sp>
        <p:nvSpPr>
          <p:cNvPr id="36866" name="Rectangle 2"/>
          <p:cNvSpPr>
            <a:spLocks noRot="1" noChangeArrowheads="1" noTextEdit="1"/>
          </p:cNvSpPr>
          <p:nvPr>
            <p:ph type="sldImg"/>
          </p:nvPr>
        </p:nvSpPr>
        <p:spPr>
          <a:xfrm>
            <a:off x="1143000" y="687388"/>
            <a:ext cx="4572000" cy="3429000"/>
          </a:xfrm>
          <a:ln/>
        </p:spPr>
      </p:sp>
      <p:sp>
        <p:nvSpPr>
          <p:cNvPr id="36867" name="Rectangle 3"/>
          <p:cNvSpPr>
            <a:spLocks noGrp="1" noChangeArrowheads="1"/>
          </p:cNvSpPr>
          <p:nvPr>
            <p:ph type="body" idx="1"/>
          </p:nvPr>
        </p:nvSpPr>
        <p:spPr>
          <a:xfrm>
            <a:off x="912813" y="4343400"/>
            <a:ext cx="5032375" cy="4113213"/>
          </a:xfrm>
        </p:spPr>
        <p:txBody>
          <a:bodyPr lIns="91426" tIns="45714" rIns="91426" bIns="45714"/>
          <a:lstStyle/>
          <a:p>
            <a:r>
              <a:rPr lang="el-GR" altLang="en-US" b="1">
                <a:solidFill>
                  <a:srgbClr val="000000"/>
                </a:solidFill>
              </a:rPr>
              <a:t>Neolithic Goddess.</a:t>
            </a:r>
          </a:p>
          <a:p>
            <a:r>
              <a:rPr lang="el-GR" altLang="en-US">
                <a:solidFill>
                  <a:srgbClr val="000000"/>
                </a:solidFill>
              </a:rPr>
              <a:t>Many versions of a well-nourished and pregnant female figure were found at Çatal Hüyük. Here she is supported by twin leopards whose tails curve over her shoulders. To those who inhabited the city some 8,000 years ago, the figure likely represented fertility and power over nature.</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3541D92-E890-4F50-BB95-82A781067003}" type="slidenum">
              <a:rPr lang="en-US" altLang="en-US"/>
              <a:pPr/>
              <a:t>7</a:t>
            </a:fld>
            <a:endParaRPr lang="en-US" altLang="en-US"/>
          </a:p>
        </p:txBody>
      </p:sp>
      <p:sp>
        <p:nvSpPr>
          <p:cNvPr id="18434" name="Rectangle 2"/>
          <p:cNvSpPr>
            <a:spLocks noRot="1" noChangeArrowheads="1" noTextEdit="1"/>
          </p:cNvSpPr>
          <p:nvPr>
            <p:ph type="sldImg"/>
          </p:nvPr>
        </p:nvSpPr>
        <p:spPr>
          <a:xfrm>
            <a:off x="1143000" y="687388"/>
            <a:ext cx="4572000" cy="3429000"/>
          </a:xfrm>
          <a:ln/>
        </p:spPr>
      </p:sp>
      <p:sp>
        <p:nvSpPr>
          <p:cNvPr id="18435" name="Rectangle 3"/>
          <p:cNvSpPr>
            <a:spLocks noGrp="1" noChangeArrowheads="1"/>
          </p:cNvSpPr>
          <p:nvPr>
            <p:ph type="body" idx="1"/>
          </p:nvPr>
        </p:nvSpPr>
        <p:spPr>
          <a:xfrm>
            <a:off x="912813" y="4343400"/>
            <a:ext cx="5032375" cy="4113213"/>
          </a:xfrm>
        </p:spPr>
        <p:txBody>
          <a:bodyPr lIns="91426" tIns="45714" rIns="91426" bIns="45714"/>
          <a:lstStyle/>
          <a:p>
            <a:r>
              <a:rPr lang="el-GR" altLang="en-US" b="1">
                <a:solidFill>
                  <a:srgbClr val="000000"/>
                </a:solidFill>
              </a:rPr>
              <a:t>Map 1.1:</a:t>
            </a:r>
            <a:r>
              <a:rPr lang="el-GR" altLang="en-US">
                <a:solidFill>
                  <a:srgbClr val="000000"/>
                </a:solidFill>
              </a:rPr>
              <a:t> </a:t>
            </a:r>
            <a:r>
              <a:rPr lang="el-GR" altLang="en-US" b="1">
                <a:solidFill>
                  <a:srgbClr val="000000"/>
                </a:solidFill>
              </a:rPr>
              <a:t>Human Dispersal to 10,000 Years Ago.</a:t>
            </a:r>
          </a:p>
          <a:p>
            <a:r>
              <a:rPr lang="el-GR" altLang="en-US">
                <a:solidFill>
                  <a:srgbClr val="000000"/>
                </a:solidFill>
              </a:rPr>
              <a:t>Early migrations from Africa into southern Eurasia were followed by treks across land bridges during ice ages, when giant ice sheets lowered ocean levels. Boats may also have been employed.</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Lascaux Caves, France</a:t>
            </a:r>
            <a:endParaRPr lang="en-US" dirty="0"/>
          </a:p>
        </p:txBody>
      </p:sp>
      <p:sp>
        <p:nvSpPr>
          <p:cNvPr id="4" name="Slide Number Placeholder 3"/>
          <p:cNvSpPr>
            <a:spLocks noGrp="1"/>
          </p:cNvSpPr>
          <p:nvPr>
            <p:ph type="sldNum" sz="quarter" idx="10"/>
          </p:nvPr>
        </p:nvSpPr>
        <p:spPr/>
        <p:txBody>
          <a:bodyPr/>
          <a:lstStyle/>
          <a:p>
            <a:fld id="{61C41782-97B5-4C0B-905D-AE3F96A23899}" type="slidenum">
              <a:rPr lang="en-US" smtClean="0"/>
              <a:t>9</a:t>
            </a:fld>
            <a:endParaRPr lang="en-US"/>
          </a:p>
        </p:txBody>
      </p:sp>
    </p:spTree>
    <p:extLst>
      <p:ext uri="{BB962C8B-B14F-4D97-AF65-F5344CB8AC3E}">
        <p14:creationId xmlns:p14="http://schemas.microsoft.com/office/powerpoint/2010/main" val="42604086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C23B5A0-604E-42C5-A6B6-0455319E1F37}" type="slidenum">
              <a:rPr lang="en-US" altLang="en-US"/>
              <a:pPr/>
              <a:t>10</a:t>
            </a:fld>
            <a:endParaRPr lang="en-US" altLang="en-US"/>
          </a:p>
        </p:txBody>
      </p:sp>
      <p:sp>
        <p:nvSpPr>
          <p:cNvPr id="20482" name="Rectangle 2"/>
          <p:cNvSpPr>
            <a:spLocks noRot="1" noChangeArrowheads="1" noTextEdit="1"/>
          </p:cNvSpPr>
          <p:nvPr>
            <p:ph type="sldImg"/>
          </p:nvPr>
        </p:nvSpPr>
        <p:spPr>
          <a:xfrm>
            <a:off x="1143000" y="687388"/>
            <a:ext cx="4572000" cy="3429000"/>
          </a:xfrm>
          <a:ln/>
        </p:spPr>
      </p:sp>
      <p:sp>
        <p:nvSpPr>
          <p:cNvPr id="20483" name="Rectangle 3"/>
          <p:cNvSpPr>
            <a:spLocks noGrp="1" noChangeArrowheads="1"/>
          </p:cNvSpPr>
          <p:nvPr>
            <p:ph type="body" idx="1"/>
          </p:nvPr>
        </p:nvSpPr>
        <p:spPr>
          <a:xfrm>
            <a:off x="912813" y="4343400"/>
            <a:ext cx="5032375" cy="4113213"/>
          </a:xfrm>
        </p:spPr>
        <p:txBody>
          <a:bodyPr lIns="91426" tIns="45714" rIns="91426" bIns="45714"/>
          <a:lstStyle/>
          <a:p>
            <a:r>
              <a:rPr lang="el-GR" altLang="en-US" b="1">
                <a:solidFill>
                  <a:srgbClr val="000000"/>
                </a:solidFill>
              </a:rPr>
              <a:t>The Lion Panel in Chauvet Cave, France.</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Altamira Cave, Spain</a:t>
            </a:r>
            <a:endParaRPr lang="en-US" dirty="0"/>
          </a:p>
        </p:txBody>
      </p:sp>
      <p:sp>
        <p:nvSpPr>
          <p:cNvPr id="4" name="Slide Number Placeholder 3"/>
          <p:cNvSpPr>
            <a:spLocks noGrp="1"/>
          </p:cNvSpPr>
          <p:nvPr>
            <p:ph type="sldNum" sz="quarter" idx="10"/>
          </p:nvPr>
        </p:nvSpPr>
        <p:spPr/>
        <p:txBody>
          <a:bodyPr/>
          <a:lstStyle/>
          <a:p>
            <a:fld id="{61C41782-97B5-4C0B-905D-AE3F96A23899}" type="slidenum">
              <a:rPr lang="en-US" smtClean="0"/>
              <a:t>11</a:t>
            </a:fld>
            <a:endParaRPr lang="en-US"/>
          </a:p>
        </p:txBody>
      </p:sp>
    </p:spTree>
    <p:extLst>
      <p:ext uri="{BB962C8B-B14F-4D97-AF65-F5344CB8AC3E}">
        <p14:creationId xmlns:p14="http://schemas.microsoft.com/office/powerpoint/2010/main" val="19319184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Cave of Hands, Argentina</a:t>
            </a:r>
            <a:endParaRPr lang="en-US" dirty="0"/>
          </a:p>
        </p:txBody>
      </p:sp>
      <p:sp>
        <p:nvSpPr>
          <p:cNvPr id="4" name="Slide Number Placeholder 3"/>
          <p:cNvSpPr>
            <a:spLocks noGrp="1"/>
          </p:cNvSpPr>
          <p:nvPr>
            <p:ph type="sldNum" sz="quarter" idx="10"/>
          </p:nvPr>
        </p:nvSpPr>
        <p:spPr/>
        <p:txBody>
          <a:bodyPr/>
          <a:lstStyle/>
          <a:p>
            <a:fld id="{61C41782-97B5-4C0B-905D-AE3F96A23899}" type="slidenum">
              <a:rPr lang="en-US" smtClean="0"/>
              <a:t>12</a:t>
            </a:fld>
            <a:endParaRPr lang="en-US"/>
          </a:p>
        </p:txBody>
      </p:sp>
    </p:spTree>
    <p:extLst>
      <p:ext uri="{BB962C8B-B14F-4D97-AF65-F5344CB8AC3E}">
        <p14:creationId xmlns:p14="http://schemas.microsoft.com/office/powerpoint/2010/main" val="21222156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93162EF-9550-46FE-B5A9-CBA9AD81EC07}" type="slidenum">
              <a:rPr lang="en-US" altLang="en-US"/>
              <a:pPr/>
              <a:t>14</a:t>
            </a:fld>
            <a:endParaRPr lang="en-US" altLang="en-US"/>
          </a:p>
        </p:txBody>
      </p:sp>
      <p:sp>
        <p:nvSpPr>
          <p:cNvPr id="22530" name="Rectangle 2"/>
          <p:cNvSpPr>
            <a:spLocks noRot="1" noChangeArrowheads="1" noTextEdit="1"/>
          </p:cNvSpPr>
          <p:nvPr>
            <p:ph type="sldImg"/>
          </p:nvPr>
        </p:nvSpPr>
        <p:spPr>
          <a:xfrm>
            <a:off x="1143000" y="687388"/>
            <a:ext cx="4572000" cy="3429000"/>
          </a:xfrm>
          <a:ln/>
        </p:spPr>
      </p:sp>
      <p:sp>
        <p:nvSpPr>
          <p:cNvPr id="22531" name="Rectangle 3"/>
          <p:cNvSpPr>
            <a:spLocks noGrp="1" noChangeArrowheads="1"/>
          </p:cNvSpPr>
          <p:nvPr>
            <p:ph type="body" idx="1"/>
          </p:nvPr>
        </p:nvSpPr>
        <p:spPr>
          <a:xfrm>
            <a:off x="912813" y="4343400"/>
            <a:ext cx="5032375" cy="4113213"/>
          </a:xfrm>
        </p:spPr>
        <p:txBody>
          <a:bodyPr lIns="91426" tIns="45714" rIns="91426" bIns="45714"/>
          <a:lstStyle/>
          <a:p>
            <a:r>
              <a:rPr lang="el-GR" altLang="en-US" b="1">
                <a:solidFill>
                  <a:srgbClr val="000000"/>
                </a:solidFill>
              </a:rPr>
              <a:t>Making Stone Tools.</a:t>
            </a:r>
          </a:p>
          <a:p>
            <a:r>
              <a:rPr lang="el-GR" altLang="en-US">
                <a:solidFill>
                  <a:srgbClr val="000000"/>
                </a:solidFill>
              </a:rPr>
              <a:t>About 35,000 years ago the manufacture of stone tools became highly specialized. Small blades chipped from a rock core were mounted in a bone or wooden handle. Not only were such composite tools more varied than earlier all-purpose hand axes, but the small blades also required fewer rock cores—an important consideration where suitable rocks were scarce. (From Jacques Bordaz, </a:t>
            </a:r>
            <a:r>
              <a:rPr lang="el-GR" altLang="en-US" i="1">
                <a:solidFill>
                  <a:srgbClr val="000000"/>
                </a:solidFill>
              </a:rPr>
              <a:t>Tools of the Old and New Stone Age</a:t>
            </a:r>
            <a:r>
              <a:rPr lang="el-GR" altLang="en-US">
                <a:solidFill>
                  <a:srgbClr val="000000"/>
                </a:solidFill>
              </a:rPr>
              <a:t>. Copyright 1970 by Jacques Bordaz. Redrawn by the permission of Addison-Wesley Educational Publishers, Inc.)</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76B7FAB-ADE7-4645-AB19-1DA289C6AAF9}" type="slidenum">
              <a:rPr lang="en-US" altLang="en-US"/>
              <a:pPr/>
              <a:t>18</a:t>
            </a:fld>
            <a:endParaRPr lang="en-US" altLang="en-US"/>
          </a:p>
        </p:txBody>
      </p:sp>
      <p:sp>
        <p:nvSpPr>
          <p:cNvPr id="28674" name="Rectangle 2"/>
          <p:cNvSpPr>
            <a:spLocks noRot="1" noChangeArrowheads="1" noTextEdit="1"/>
          </p:cNvSpPr>
          <p:nvPr>
            <p:ph type="sldImg"/>
          </p:nvPr>
        </p:nvSpPr>
        <p:spPr>
          <a:xfrm>
            <a:off x="1143000" y="687388"/>
            <a:ext cx="4572000" cy="3429000"/>
          </a:xfrm>
          <a:ln/>
        </p:spPr>
      </p:sp>
      <p:sp>
        <p:nvSpPr>
          <p:cNvPr id="28675" name="Rectangle 3"/>
          <p:cNvSpPr>
            <a:spLocks noGrp="1" noChangeArrowheads="1"/>
          </p:cNvSpPr>
          <p:nvPr>
            <p:ph type="body" idx="1"/>
          </p:nvPr>
        </p:nvSpPr>
        <p:spPr>
          <a:xfrm>
            <a:off x="912813" y="4343400"/>
            <a:ext cx="5032375" cy="4113213"/>
          </a:xfrm>
        </p:spPr>
        <p:txBody>
          <a:bodyPr lIns="91426" tIns="45714" rIns="91426" bIns="45714"/>
          <a:lstStyle/>
          <a:p>
            <a:r>
              <a:rPr lang="el-GR" altLang="en-US" b="1">
                <a:solidFill>
                  <a:srgbClr val="000000"/>
                </a:solidFill>
              </a:rPr>
              <a:t>Map 1.2:</a:t>
            </a:r>
            <a:r>
              <a:rPr lang="el-GR" altLang="en-US">
                <a:solidFill>
                  <a:srgbClr val="000000"/>
                </a:solidFill>
              </a:rPr>
              <a:t> </a:t>
            </a:r>
            <a:r>
              <a:rPr lang="el-GR" altLang="en-US" b="1">
                <a:solidFill>
                  <a:srgbClr val="000000"/>
                </a:solidFill>
              </a:rPr>
              <a:t>Early Centers of Plant and Animal Domestication.</a:t>
            </a:r>
          </a:p>
          <a:p>
            <a:r>
              <a:rPr lang="el-GR" altLang="en-US">
                <a:solidFill>
                  <a:srgbClr val="000000"/>
                </a:solidFill>
              </a:rPr>
              <a:t>Many different parts of the world made original contributions to domestication during the Agricultural Revolutions that began about 10,000 years ago. Later interactions helped spread these domesticated animals and plants to new locations. In lands less suitable for crop cultivation, pastoralism and hunting remained more important for supplying food.</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altLang="en-US" b="1" dirty="0" smtClean="0">
                <a:solidFill>
                  <a:srgbClr val="000000"/>
                </a:solidFill>
              </a:rPr>
              <a:t>Domestication of Animals.</a:t>
            </a:r>
          </a:p>
          <a:p>
            <a:r>
              <a:rPr lang="el-GR" altLang="en-US" dirty="0" smtClean="0">
                <a:solidFill>
                  <a:srgbClr val="000000"/>
                </a:solidFill>
              </a:rPr>
              <a:t>Carved in Egypt ca. 2380 B.C.</a:t>
            </a:r>
            <a:r>
              <a:rPr lang="en-US" altLang="en-US" dirty="0" smtClean="0">
                <a:solidFill>
                  <a:srgbClr val="000000"/>
                </a:solidFill>
              </a:rPr>
              <a:t>E</a:t>
            </a:r>
            <a:r>
              <a:rPr lang="el-GR" altLang="en-US" dirty="0" smtClean="0">
                <a:solidFill>
                  <a:srgbClr val="000000"/>
                </a:solidFill>
              </a:rPr>
              <a:t>., this limestone relief sculpture shows two workers leading a prize bull. It is from the funerary chapel of Ptahhotep, a high</a:t>
            </a:r>
            <a:r>
              <a:rPr lang="en-US" altLang="en-US" dirty="0" smtClean="0">
                <a:solidFill>
                  <a:srgbClr val="000000"/>
                </a:solidFill>
              </a:rPr>
              <a:t>-</a:t>
            </a:r>
            <a:r>
              <a:rPr lang="el-GR" altLang="en-US" dirty="0" smtClean="0">
                <a:solidFill>
                  <a:srgbClr val="000000"/>
                </a:solidFill>
              </a:rPr>
              <a:t>ranking official who lived in the period of the Old Kingdom (see Chapter 2</a:t>
            </a:r>
            <a:r>
              <a:rPr lang="el-GR" altLang="en-US" dirty="0" smtClean="0">
                <a:solidFill>
                  <a:srgbClr val="000000"/>
                </a:solidFill>
                <a:latin typeface="ScalaSansPro-Regular" charset="0"/>
              </a:rPr>
              <a:t>).</a:t>
            </a:r>
          </a:p>
          <a:p>
            <a:endParaRPr lang="en-US" dirty="0"/>
          </a:p>
        </p:txBody>
      </p:sp>
      <p:sp>
        <p:nvSpPr>
          <p:cNvPr id="4" name="Slide Number Placeholder 3"/>
          <p:cNvSpPr>
            <a:spLocks noGrp="1"/>
          </p:cNvSpPr>
          <p:nvPr>
            <p:ph type="sldNum" sz="quarter" idx="10"/>
          </p:nvPr>
        </p:nvSpPr>
        <p:spPr/>
        <p:txBody>
          <a:bodyPr/>
          <a:lstStyle/>
          <a:p>
            <a:fld id="{61C41782-97B5-4C0B-905D-AE3F96A23899}" type="slidenum">
              <a:rPr lang="en-US" smtClean="0"/>
              <a:t>20</a:t>
            </a:fld>
            <a:endParaRPr lang="en-US"/>
          </a:p>
        </p:txBody>
      </p:sp>
    </p:spTree>
    <p:extLst>
      <p:ext uri="{BB962C8B-B14F-4D97-AF65-F5344CB8AC3E}">
        <p14:creationId xmlns:p14="http://schemas.microsoft.com/office/powerpoint/2010/main" val="27634908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smtClean="0"/>
              <a:t>Click to edit Master title style</a:t>
            </a:r>
            <a:endParaRPr kumimoji="0" lang="en-US"/>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Date Placeholder 14"/>
          <p:cNvSpPr>
            <a:spLocks noGrp="1"/>
          </p:cNvSpPr>
          <p:nvPr>
            <p:ph type="dt" sz="half" idx="10"/>
          </p:nvPr>
        </p:nvSpPr>
        <p:spPr/>
        <p:txBody>
          <a:bodyPr/>
          <a:lstStyle/>
          <a:p>
            <a:fld id="{E52E2B18-25C2-4F18-8574-875371B5E099}" type="datetimeFigureOut">
              <a:rPr lang="en-US" smtClean="0"/>
              <a:t>5/28/2015</a:t>
            </a:fld>
            <a:endParaRPr lang="en-US"/>
          </a:p>
        </p:txBody>
      </p:sp>
      <p:sp>
        <p:nvSpPr>
          <p:cNvPr id="16" name="Slide Number Placeholder 15"/>
          <p:cNvSpPr>
            <a:spLocks noGrp="1"/>
          </p:cNvSpPr>
          <p:nvPr>
            <p:ph type="sldNum" sz="quarter" idx="11"/>
          </p:nvPr>
        </p:nvSpPr>
        <p:spPr/>
        <p:txBody>
          <a:bodyPr/>
          <a:lstStyle/>
          <a:p>
            <a:fld id="{CCC538F9-C13C-4279-A712-01F97A5CC401}" type="slidenum">
              <a:rPr lang="en-US" smtClean="0"/>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52E2B18-25C2-4F18-8574-875371B5E099}" type="datetimeFigureOut">
              <a:rPr lang="en-US" smtClean="0"/>
              <a:t>5/28/2015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C538F9-C13C-4279-A712-01F97A5CC401}"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52E2B18-25C2-4F18-8574-875371B5E099}" type="datetimeFigureOut">
              <a:rPr lang="en-US" smtClean="0"/>
              <a:t>5/28/2015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C538F9-C13C-4279-A712-01F97A5CC401}"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4" name="Date Placeholder 13"/>
          <p:cNvSpPr>
            <a:spLocks noGrp="1"/>
          </p:cNvSpPr>
          <p:nvPr>
            <p:ph type="dt" sz="half" idx="14"/>
          </p:nvPr>
        </p:nvSpPr>
        <p:spPr/>
        <p:txBody>
          <a:bodyPr/>
          <a:lstStyle/>
          <a:p>
            <a:fld id="{E52E2B18-25C2-4F18-8574-875371B5E099}" type="datetimeFigureOut">
              <a:rPr lang="en-US" smtClean="0"/>
              <a:t>5/28/2015</a:t>
            </a:fld>
            <a:endParaRPr lang="en-US"/>
          </a:p>
        </p:txBody>
      </p:sp>
      <p:sp>
        <p:nvSpPr>
          <p:cNvPr id="15" name="Slide Number Placeholder 14"/>
          <p:cNvSpPr>
            <a:spLocks noGrp="1"/>
          </p:cNvSpPr>
          <p:nvPr>
            <p:ph type="sldNum" sz="quarter" idx="15"/>
          </p:nvPr>
        </p:nvSpPr>
        <p:spPr/>
        <p:txBody>
          <a:bodyPr/>
          <a:lstStyle>
            <a:lvl1pPr algn="ctr">
              <a:defRPr/>
            </a:lvl1pPr>
          </a:lstStyle>
          <a:p>
            <a:fld id="{CCC538F9-C13C-4279-A712-01F97A5CC401}" type="slidenum">
              <a:rPr lang="en-US" smtClean="0"/>
              <a:t>‹#›</a:t>
            </a:fld>
            <a:endParaRPr lang="en-US"/>
          </a:p>
        </p:txBody>
      </p:sp>
      <p:sp>
        <p:nvSpPr>
          <p:cNvPr id="16" name="Footer Placeholder 15"/>
          <p:cNvSpPr>
            <a:spLocks noGrp="1"/>
          </p:cNvSpPr>
          <p:nvPr>
            <p:ph type="ftr" sz="quarter" idx="16"/>
          </p:nvPr>
        </p:nvSpPr>
        <p:spPr/>
        <p:txBody>
          <a:bodyPr/>
          <a:lstStyle/>
          <a:p>
            <a:endParaRPr lang="en-US"/>
          </a:p>
        </p:txBody>
      </p:sp>
      <p:sp>
        <p:nvSpPr>
          <p:cNvPr id="17" name="Title 16"/>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E52E2B18-25C2-4F18-8574-875371B5E099}" type="datetimeFigureOut">
              <a:rPr lang="en-US" smtClean="0"/>
              <a:t>5/28/2015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C538F9-C13C-4279-A712-01F97A5CC401}" type="slidenum">
              <a:rPr lang="en-US" smtClean="0"/>
              <a:t>‹#›</a:t>
            </a:fld>
            <a:endParaRPr lang="en-US"/>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E52E2B18-25C2-4F18-8574-875371B5E099}" type="datetimeFigureOut">
              <a:rPr lang="en-US" smtClean="0"/>
              <a:t>5/28/2015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C538F9-C13C-4279-A712-01F97A5CC401}" type="slidenum">
              <a:rPr lang="en-US" smtClean="0"/>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CCC538F9-C13C-4279-A712-01F97A5CC401}" type="slidenum">
              <a:rPr lang="en-US" smtClean="0"/>
              <a:t>‹#›</a:t>
            </a:fld>
            <a:endParaRPr lang="en-US"/>
          </a:p>
        </p:txBody>
      </p:sp>
      <p:sp>
        <p:nvSpPr>
          <p:cNvPr id="8" name="Footer Placeholder 7"/>
          <p:cNvSpPr>
            <a:spLocks noGrp="1"/>
          </p:cNvSpPr>
          <p:nvPr>
            <p:ph type="ftr" sz="quarter" idx="11"/>
          </p:nvPr>
        </p:nvSpPr>
        <p:spPr/>
        <p:txBody>
          <a:bodyPr/>
          <a:lstStyle/>
          <a:p>
            <a:endParaRPr lang="en-US"/>
          </a:p>
        </p:txBody>
      </p:sp>
      <p:sp>
        <p:nvSpPr>
          <p:cNvPr id="7" name="Date Placeholder 6"/>
          <p:cNvSpPr>
            <a:spLocks noGrp="1"/>
          </p:cNvSpPr>
          <p:nvPr>
            <p:ph type="dt" sz="half" idx="10"/>
          </p:nvPr>
        </p:nvSpPr>
        <p:spPr/>
        <p:txBody>
          <a:bodyPr/>
          <a:lstStyle/>
          <a:p>
            <a:fld id="{E52E2B18-25C2-4F18-8574-875371B5E099}" type="datetimeFigureOut">
              <a:rPr lang="en-US" smtClean="0"/>
              <a:t>5/28/2015</a:t>
            </a:fld>
            <a:endParaRPr lang="en-US"/>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US" smtClean="0"/>
              <a:t>Click to edit Master title style</a:t>
            </a:r>
            <a:endParaRPr kumimoji="0" lang="en-US"/>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E52E2B18-25C2-4F18-8574-875371B5E099}" type="datetimeFigureOut">
              <a:rPr lang="en-US" smtClean="0"/>
              <a:t>5/28/2015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CC538F9-C13C-4279-A712-01F97A5CC401}" type="slidenum">
              <a:rPr lang="en-US" smtClean="0"/>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2E2B18-25C2-4F18-8574-875371B5E099}" type="datetimeFigureOut">
              <a:rPr lang="en-US" smtClean="0"/>
              <a:t>5/28/2015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CC538F9-C13C-4279-A712-01F97A5CC401}"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8" name="Date Placeholder 7"/>
          <p:cNvSpPr>
            <a:spLocks noGrp="1"/>
          </p:cNvSpPr>
          <p:nvPr>
            <p:ph type="dt" sz="half" idx="14"/>
          </p:nvPr>
        </p:nvSpPr>
        <p:spPr/>
        <p:txBody>
          <a:bodyPr/>
          <a:lstStyle/>
          <a:p>
            <a:fld id="{E52E2B18-25C2-4F18-8574-875371B5E099}" type="datetimeFigureOut">
              <a:rPr lang="en-US" smtClean="0"/>
              <a:t>5/28/2015</a:t>
            </a:fld>
            <a:endParaRPr lang="en-US"/>
          </a:p>
        </p:txBody>
      </p:sp>
      <p:sp>
        <p:nvSpPr>
          <p:cNvPr id="9" name="Slide Number Placeholder 8"/>
          <p:cNvSpPr>
            <a:spLocks noGrp="1"/>
          </p:cNvSpPr>
          <p:nvPr>
            <p:ph type="sldNum" sz="quarter" idx="15"/>
          </p:nvPr>
        </p:nvSpPr>
        <p:spPr/>
        <p:txBody>
          <a:bodyPr/>
          <a:lstStyle/>
          <a:p>
            <a:fld id="{CCC538F9-C13C-4279-A712-01F97A5CC401}" type="slidenum">
              <a:rPr lang="en-US" smtClean="0"/>
              <a:t>‹#›</a:t>
            </a:fld>
            <a:endParaRPr lang="en-US"/>
          </a:p>
        </p:txBody>
      </p:sp>
      <p:sp>
        <p:nvSpPr>
          <p:cNvPr id="10" name="Footer Placeholder 9"/>
          <p:cNvSpPr>
            <a:spLocks noGrp="1"/>
          </p:cNvSpPr>
          <p:nvPr>
            <p:ph type="ftr" sz="quarter" idx="16"/>
          </p:nvPr>
        </p:nvSpPr>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smtClean="0"/>
              <a:t>Click icon to add picture</a:t>
            </a:r>
            <a:endParaRPr kumimoji="0" lang="en-US"/>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p:txBody>
          <a:bodyPr/>
          <a:lstStyle/>
          <a:p>
            <a:fld id="{E52E2B18-25C2-4F18-8574-875371B5E099}" type="datetimeFigureOut">
              <a:rPr lang="en-US" smtClean="0"/>
              <a:t>5/28/2015</a:t>
            </a:fld>
            <a:endParaRPr lang="en-US"/>
          </a:p>
        </p:txBody>
      </p:sp>
      <p:sp>
        <p:nvSpPr>
          <p:cNvPr id="9" name="Slide Number Placeholder 8"/>
          <p:cNvSpPr>
            <a:spLocks noGrp="1"/>
          </p:cNvSpPr>
          <p:nvPr>
            <p:ph type="sldNum" sz="quarter" idx="11"/>
          </p:nvPr>
        </p:nvSpPr>
        <p:spPr/>
        <p:txBody>
          <a:bodyPr/>
          <a:lstStyle/>
          <a:p>
            <a:fld id="{CCC538F9-C13C-4279-A712-01F97A5CC401}"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E52E2B18-25C2-4F18-8574-875371B5E099}" type="datetimeFigureOut">
              <a:rPr lang="en-US" smtClean="0"/>
              <a:t>5/28/2015</a:t>
            </a:fld>
            <a:endParaRPr lang="en-US"/>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n-US"/>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CCC538F9-C13C-4279-A712-01F97A5CC401}" type="slidenum">
              <a:rPr lang="en-US" smtClean="0"/>
              <a:t>‹#›</a:t>
            </a:fld>
            <a:endParaRPr lang="en-US"/>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smtClean="0"/>
              <a:t>Click to edit Master title style</a:t>
            </a:r>
            <a:endParaRPr kumimoji="0"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hyperlink" Target="http://archeologie.culture.fr/chauvet/fr/visiter-grotte" TargetMode="External"/><Relationship Id="rId2" Type="http://schemas.openxmlformats.org/officeDocument/2006/relationships/hyperlink" Target="http://www.lascaux.culture.fr/index.php?fichier=02_01.xml" TargetMode="External"/><Relationship Id="rId1" Type="http://schemas.openxmlformats.org/officeDocument/2006/relationships/slideLayout" Target="../slideLayouts/slideLayout4.xml"/><Relationship Id="rId6" Type="http://schemas.openxmlformats.org/officeDocument/2006/relationships/image" Target="../media/image6.gif"/><Relationship Id="rId5" Type="http://schemas.openxmlformats.org/officeDocument/2006/relationships/hyperlink" Target="http://whc.unesco.org/en/list/936" TargetMode="External"/><Relationship Id="rId4" Type="http://schemas.openxmlformats.org/officeDocument/2006/relationships/hyperlink" Target="http://en.museodealtamira.mcu.es/Prehistoria_y_Arte/arte_Altamira.html"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noFill/>
          <a:ln>
            <a:noFill/>
          </a:ln>
        </p:spPr>
        <p:style>
          <a:lnRef idx="2">
            <a:schemeClr val="dk1"/>
          </a:lnRef>
          <a:fillRef idx="1">
            <a:schemeClr val="lt1"/>
          </a:fillRef>
          <a:effectRef idx="0">
            <a:schemeClr val="dk1"/>
          </a:effectRef>
          <a:fontRef idx="minor">
            <a:schemeClr val="dk1"/>
          </a:fontRef>
        </p:style>
        <p:txBody>
          <a:bodyPr/>
          <a:lstStyle/>
          <a:p>
            <a:r>
              <a:rPr lang="en-US" dirty="0" smtClean="0"/>
              <a:t>To 3500 BCE</a:t>
            </a:r>
            <a:endParaRPr lang="en-US" dirty="0"/>
          </a:p>
        </p:txBody>
      </p:sp>
      <p:sp>
        <p:nvSpPr>
          <p:cNvPr id="2" name="Title 1"/>
          <p:cNvSpPr>
            <a:spLocks noGrp="1"/>
          </p:cNvSpPr>
          <p:nvPr>
            <p:ph type="ctrTitle"/>
          </p:nvPr>
        </p:nvSpPr>
        <p:spPr/>
        <p:txBody>
          <a:bodyPr/>
          <a:lstStyle/>
          <a:p>
            <a:r>
              <a:rPr lang="en-US" dirty="0" smtClean="0"/>
              <a:t>Nature, Humanity, and History</a:t>
            </a:r>
            <a:endParaRPr lang="en-US" dirty="0"/>
          </a:p>
        </p:txBody>
      </p:sp>
      <p:sp>
        <p:nvSpPr>
          <p:cNvPr id="4" name="TextBox 3"/>
          <p:cNvSpPr txBox="1"/>
          <p:nvPr/>
        </p:nvSpPr>
        <p:spPr>
          <a:xfrm>
            <a:off x="457200" y="4800600"/>
            <a:ext cx="8305800" cy="1477328"/>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smtClean="0">
                <a:solidFill>
                  <a:schemeClr val="tx1"/>
                </a:solidFill>
              </a:rPr>
              <a:t>Jessica Stroo</a:t>
            </a:r>
          </a:p>
          <a:p>
            <a:pPr algn="ctr"/>
            <a:r>
              <a:rPr lang="en-US" dirty="0" smtClean="0">
                <a:solidFill>
                  <a:schemeClr val="tx1"/>
                </a:solidFill>
              </a:rPr>
              <a:t>Northeast Jones High School</a:t>
            </a:r>
          </a:p>
          <a:p>
            <a:pPr algn="ctr"/>
            <a:r>
              <a:rPr lang="en-US" dirty="0" smtClean="0">
                <a:solidFill>
                  <a:schemeClr val="tx1"/>
                </a:solidFill>
              </a:rPr>
              <a:t>The Earth and Its Peoples (</a:t>
            </a:r>
            <a:r>
              <a:rPr lang="en-US" dirty="0" err="1" smtClean="0">
                <a:solidFill>
                  <a:schemeClr val="tx1"/>
                </a:solidFill>
              </a:rPr>
              <a:t>Bulliet</a:t>
            </a:r>
            <a:r>
              <a:rPr lang="en-US" dirty="0" smtClean="0">
                <a:solidFill>
                  <a:schemeClr val="tx1"/>
                </a:solidFill>
              </a:rPr>
              <a:t> et al)</a:t>
            </a:r>
          </a:p>
          <a:p>
            <a:pPr algn="ctr"/>
            <a:r>
              <a:rPr lang="en-US" dirty="0" smtClean="0">
                <a:solidFill>
                  <a:schemeClr val="tx1"/>
                </a:solidFill>
              </a:rPr>
              <a:t>World History (</a:t>
            </a:r>
            <a:r>
              <a:rPr lang="en-US" dirty="0" err="1" smtClean="0">
                <a:solidFill>
                  <a:schemeClr val="tx1"/>
                </a:solidFill>
              </a:rPr>
              <a:t>Amsco</a:t>
            </a:r>
            <a:r>
              <a:rPr lang="en-US" dirty="0" smtClean="0">
                <a:solidFill>
                  <a:schemeClr val="tx1"/>
                </a:solidFill>
              </a:rPr>
              <a:t>)</a:t>
            </a:r>
          </a:p>
          <a:p>
            <a:endParaRPr lang="en-US" dirty="0"/>
          </a:p>
        </p:txBody>
      </p:sp>
    </p:spTree>
    <p:extLst>
      <p:ext uri="{BB962C8B-B14F-4D97-AF65-F5344CB8AC3E}">
        <p14:creationId xmlns:p14="http://schemas.microsoft.com/office/powerpoint/2010/main" val="27319412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0" name="Picture 4" descr="01p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407988"/>
            <a:ext cx="8991600" cy="6042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458" name="Rectangle 2" hidden="1"/>
          <p:cNvSpPr>
            <a:spLocks noGrp="1" noChangeArrowheads="1"/>
          </p:cNvSpPr>
          <p:nvPr>
            <p:ph type="title"/>
          </p:nvPr>
        </p:nvSpPr>
        <p:spPr/>
        <p:txBody>
          <a:bodyPr/>
          <a:lstStyle/>
          <a:p>
            <a:endParaRPr lang="en-US" altLang="en-US"/>
          </a:p>
        </p:txBody>
      </p:sp>
      <p:sp>
        <p:nvSpPr>
          <p:cNvPr id="19459" name="Rectangle 3"/>
          <p:cNvSpPr>
            <a:spLocks noChangeArrowheads="1"/>
          </p:cNvSpPr>
          <p:nvPr/>
        </p:nvSpPr>
        <p:spPr bwMode="auto">
          <a:xfrm>
            <a:off x="8632825" y="6584950"/>
            <a:ext cx="511175" cy="265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058" tIns="41029" rIns="82058" bIns="41029">
            <a:spAutoFit/>
          </a:bodyPr>
          <a:lstStyle>
            <a:lvl1pPr defTabSz="820738">
              <a:defRPr>
                <a:solidFill>
                  <a:schemeClr val="tx1"/>
                </a:solidFill>
                <a:latin typeface="Arial" pitchFamily="34" charset="0"/>
                <a:cs typeface="Arial" pitchFamily="34" charset="0"/>
              </a:defRPr>
            </a:lvl1pPr>
            <a:lvl2pPr marL="409575" defTabSz="820738">
              <a:defRPr>
                <a:solidFill>
                  <a:schemeClr val="tx1"/>
                </a:solidFill>
                <a:latin typeface="Arial" pitchFamily="34" charset="0"/>
                <a:cs typeface="Arial" pitchFamily="34" charset="0"/>
              </a:defRPr>
            </a:lvl2pPr>
            <a:lvl3pPr marL="820738" defTabSz="820738">
              <a:defRPr>
                <a:solidFill>
                  <a:schemeClr val="tx1"/>
                </a:solidFill>
                <a:latin typeface="Arial" pitchFamily="34" charset="0"/>
                <a:cs typeface="Arial" pitchFamily="34" charset="0"/>
              </a:defRPr>
            </a:lvl3pPr>
            <a:lvl4pPr marL="1230313" defTabSz="820738">
              <a:defRPr>
                <a:solidFill>
                  <a:schemeClr val="tx1"/>
                </a:solidFill>
                <a:latin typeface="Arial" pitchFamily="34" charset="0"/>
                <a:cs typeface="Arial" pitchFamily="34" charset="0"/>
              </a:defRPr>
            </a:lvl4pPr>
            <a:lvl5pPr marL="1641475" defTabSz="820738">
              <a:defRPr>
                <a:solidFill>
                  <a:schemeClr val="tx1"/>
                </a:solidFill>
                <a:latin typeface="Arial" pitchFamily="34" charset="0"/>
                <a:cs typeface="Arial" pitchFamily="34" charset="0"/>
              </a:defRPr>
            </a:lvl5pPr>
            <a:lvl6pPr marL="2098675" defTabSz="820738" fontAlgn="base">
              <a:spcBef>
                <a:spcPct val="0"/>
              </a:spcBef>
              <a:spcAft>
                <a:spcPct val="0"/>
              </a:spcAft>
              <a:defRPr>
                <a:solidFill>
                  <a:schemeClr val="tx1"/>
                </a:solidFill>
                <a:latin typeface="Arial" pitchFamily="34" charset="0"/>
                <a:cs typeface="Arial" pitchFamily="34" charset="0"/>
              </a:defRPr>
            </a:lvl6pPr>
            <a:lvl7pPr marL="2555875" defTabSz="820738" fontAlgn="base">
              <a:spcBef>
                <a:spcPct val="0"/>
              </a:spcBef>
              <a:spcAft>
                <a:spcPct val="0"/>
              </a:spcAft>
              <a:defRPr>
                <a:solidFill>
                  <a:schemeClr val="tx1"/>
                </a:solidFill>
                <a:latin typeface="Arial" pitchFamily="34" charset="0"/>
                <a:cs typeface="Arial" pitchFamily="34" charset="0"/>
              </a:defRPr>
            </a:lvl7pPr>
            <a:lvl8pPr marL="3013075" defTabSz="820738" fontAlgn="base">
              <a:spcBef>
                <a:spcPct val="0"/>
              </a:spcBef>
              <a:spcAft>
                <a:spcPct val="0"/>
              </a:spcAft>
              <a:defRPr>
                <a:solidFill>
                  <a:schemeClr val="tx1"/>
                </a:solidFill>
                <a:latin typeface="Arial" pitchFamily="34" charset="0"/>
                <a:cs typeface="Arial" pitchFamily="34" charset="0"/>
              </a:defRPr>
            </a:lvl8pPr>
            <a:lvl9pPr marL="3470275" defTabSz="820738" fontAlgn="base">
              <a:spcBef>
                <a:spcPct val="0"/>
              </a:spcBef>
              <a:spcAft>
                <a:spcPct val="0"/>
              </a:spcAft>
              <a:defRPr>
                <a:solidFill>
                  <a:schemeClr val="tx1"/>
                </a:solidFill>
                <a:latin typeface="Arial" pitchFamily="34" charset="0"/>
                <a:cs typeface="Arial" pitchFamily="34" charset="0"/>
              </a:defRPr>
            </a:lvl9pPr>
          </a:lstStyle>
          <a:p>
            <a:pPr algn="r" eaLnBrk="0" hangingPunct="0"/>
            <a:r>
              <a:rPr lang="en-US" altLang="en-US" sz="1200" b="1"/>
              <a:t>p. 12</a:t>
            </a:r>
          </a:p>
        </p:txBody>
      </p:sp>
    </p:spTree>
    <p:extLst>
      <p:ext uri="{BB962C8B-B14F-4D97-AF65-F5344CB8AC3E}">
        <p14:creationId xmlns:p14="http://schemas.microsoft.com/office/powerpoint/2010/main" val="4931406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descr="http://upload.wikimedia.org/wikipedia/commons/thumb/c/cc/AltamiraBison.jpg/800px-AltamiraBis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215446"/>
            <a:ext cx="7924800" cy="64271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50531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8194" name="Picture 2" descr="http://upload.wikimedia.org/wikipedia/commons/thumb/f/f4/SantaCruz-CuevaManos-P2210651b.jpg/800px-SantaCruz-CuevaManos-P2210651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9144000" cy="68737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29727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normAutofit/>
          </a:bodyPr>
          <a:lstStyle/>
          <a:p>
            <a:r>
              <a:rPr lang="en-US" dirty="0" smtClean="0"/>
              <a:t>Prehistory to 8,000 BCE</a:t>
            </a:r>
          </a:p>
          <a:p>
            <a:r>
              <a:rPr lang="en-US" dirty="0" smtClean="0"/>
              <a:t>Tools made of stone, bone, wood, </a:t>
            </a:r>
            <a:r>
              <a:rPr lang="en-US" dirty="0" err="1" smtClean="0"/>
              <a:t>etc</a:t>
            </a:r>
            <a:endParaRPr lang="en-US" dirty="0" smtClean="0"/>
          </a:p>
          <a:p>
            <a:r>
              <a:rPr lang="en-US" dirty="0" smtClean="0"/>
              <a:t>Rise of Homo sapiens being successful hunters</a:t>
            </a:r>
          </a:p>
          <a:p>
            <a:pPr lvl="1"/>
            <a:r>
              <a:rPr lang="en-US" dirty="0" smtClean="0"/>
              <a:t>Contributed to the extinction of mastodon/mammoth</a:t>
            </a:r>
          </a:p>
          <a:p>
            <a:r>
              <a:rPr lang="en-US" dirty="0" smtClean="0"/>
              <a:t>Still hunter-gatherer societies</a:t>
            </a:r>
          </a:p>
          <a:p>
            <a:pPr lvl="1"/>
            <a:r>
              <a:rPr lang="en-US" dirty="0" smtClean="0"/>
              <a:t>Spent 3-5 </a:t>
            </a:r>
            <a:r>
              <a:rPr lang="en-US" dirty="0" err="1" smtClean="0"/>
              <a:t>hrs</a:t>
            </a:r>
            <a:r>
              <a:rPr lang="en-US" dirty="0" smtClean="0"/>
              <a:t>/day hunting/gathering</a:t>
            </a:r>
          </a:p>
          <a:p>
            <a:pPr lvl="1"/>
            <a:r>
              <a:rPr lang="en-US" dirty="0" smtClean="0"/>
              <a:t>Fruits, berries, seeds, edible roots</a:t>
            </a:r>
          </a:p>
          <a:p>
            <a:endParaRPr lang="en-US" dirty="0" smtClean="0"/>
          </a:p>
          <a:p>
            <a:endParaRPr lang="en-US" dirty="0"/>
          </a:p>
        </p:txBody>
      </p:sp>
      <p:sp>
        <p:nvSpPr>
          <p:cNvPr id="2" name="Title 1"/>
          <p:cNvSpPr>
            <a:spLocks noGrp="1"/>
          </p:cNvSpPr>
          <p:nvPr>
            <p:ph type="title"/>
          </p:nvPr>
        </p:nvSpPr>
        <p:spPr/>
        <p:txBody>
          <a:bodyPr/>
          <a:lstStyle/>
          <a:p>
            <a:r>
              <a:rPr lang="en-US" dirty="0" smtClean="0"/>
              <a:t>The Paleolithic Age (Old Stone Age) </a:t>
            </a:r>
            <a:endParaRPr lang="en-US" dirty="0"/>
          </a:p>
        </p:txBody>
      </p:sp>
    </p:spTree>
    <p:extLst>
      <p:ext uri="{BB962C8B-B14F-4D97-AF65-F5344CB8AC3E}">
        <p14:creationId xmlns:p14="http://schemas.microsoft.com/office/powerpoint/2010/main" val="1250822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8" name="Picture 4" descr="01p1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62188" y="76200"/>
            <a:ext cx="4619625" cy="670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506" name="Rectangle 2" hidden="1"/>
          <p:cNvSpPr>
            <a:spLocks noGrp="1" noChangeArrowheads="1"/>
          </p:cNvSpPr>
          <p:nvPr>
            <p:ph type="title"/>
          </p:nvPr>
        </p:nvSpPr>
        <p:spPr/>
        <p:txBody>
          <a:bodyPr/>
          <a:lstStyle/>
          <a:p>
            <a:endParaRPr lang="en-US" altLang="en-US"/>
          </a:p>
        </p:txBody>
      </p:sp>
      <p:sp>
        <p:nvSpPr>
          <p:cNvPr id="21507" name="Rectangle 3"/>
          <p:cNvSpPr>
            <a:spLocks noChangeArrowheads="1"/>
          </p:cNvSpPr>
          <p:nvPr/>
        </p:nvSpPr>
        <p:spPr bwMode="auto">
          <a:xfrm>
            <a:off x="8632825" y="6584950"/>
            <a:ext cx="511175" cy="265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058" tIns="41029" rIns="82058" bIns="41029">
            <a:spAutoFit/>
          </a:bodyPr>
          <a:lstStyle>
            <a:lvl1pPr defTabSz="820738">
              <a:defRPr>
                <a:solidFill>
                  <a:schemeClr val="tx1"/>
                </a:solidFill>
                <a:latin typeface="Arial" pitchFamily="34" charset="0"/>
                <a:cs typeface="Arial" pitchFamily="34" charset="0"/>
              </a:defRPr>
            </a:lvl1pPr>
            <a:lvl2pPr marL="409575" defTabSz="820738">
              <a:defRPr>
                <a:solidFill>
                  <a:schemeClr val="tx1"/>
                </a:solidFill>
                <a:latin typeface="Arial" pitchFamily="34" charset="0"/>
                <a:cs typeface="Arial" pitchFamily="34" charset="0"/>
              </a:defRPr>
            </a:lvl2pPr>
            <a:lvl3pPr marL="820738" defTabSz="820738">
              <a:defRPr>
                <a:solidFill>
                  <a:schemeClr val="tx1"/>
                </a:solidFill>
                <a:latin typeface="Arial" pitchFamily="34" charset="0"/>
                <a:cs typeface="Arial" pitchFamily="34" charset="0"/>
              </a:defRPr>
            </a:lvl3pPr>
            <a:lvl4pPr marL="1230313" defTabSz="820738">
              <a:defRPr>
                <a:solidFill>
                  <a:schemeClr val="tx1"/>
                </a:solidFill>
                <a:latin typeface="Arial" pitchFamily="34" charset="0"/>
                <a:cs typeface="Arial" pitchFamily="34" charset="0"/>
              </a:defRPr>
            </a:lvl4pPr>
            <a:lvl5pPr marL="1641475" defTabSz="820738">
              <a:defRPr>
                <a:solidFill>
                  <a:schemeClr val="tx1"/>
                </a:solidFill>
                <a:latin typeface="Arial" pitchFamily="34" charset="0"/>
                <a:cs typeface="Arial" pitchFamily="34" charset="0"/>
              </a:defRPr>
            </a:lvl5pPr>
            <a:lvl6pPr marL="2098675" defTabSz="820738" fontAlgn="base">
              <a:spcBef>
                <a:spcPct val="0"/>
              </a:spcBef>
              <a:spcAft>
                <a:spcPct val="0"/>
              </a:spcAft>
              <a:defRPr>
                <a:solidFill>
                  <a:schemeClr val="tx1"/>
                </a:solidFill>
                <a:latin typeface="Arial" pitchFamily="34" charset="0"/>
                <a:cs typeface="Arial" pitchFamily="34" charset="0"/>
              </a:defRPr>
            </a:lvl6pPr>
            <a:lvl7pPr marL="2555875" defTabSz="820738" fontAlgn="base">
              <a:spcBef>
                <a:spcPct val="0"/>
              </a:spcBef>
              <a:spcAft>
                <a:spcPct val="0"/>
              </a:spcAft>
              <a:defRPr>
                <a:solidFill>
                  <a:schemeClr val="tx1"/>
                </a:solidFill>
                <a:latin typeface="Arial" pitchFamily="34" charset="0"/>
                <a:cs typeface="Arial" pitchFamily="34" charset="0"/>
              </a:defRPr>
            </a:lvl7pPr>
            <a:lvl8pPr marL="3013075" defTabSz="820738" fontAlgn="base">
              <a:spcBef>
                <a:spcPct val="0"/>
              </a:spcBef>
              <a:spcAft>
                <a:spcPct val="0"/>
              </a:spcAft>
              <a:defRPr>
                <a:solidFill>
                  <a:schemeClr val="tx1"/>
                </a:solidFill>
                <a:latin typeface="Arial" pitchFamily="34" charset="0"/>
                <a:cs typeface="Arial" pitchFamily="34" charset="0"/>
              </a:defRPr>
            </a:lvl8pPr>
            <a:lvl9pPr marL="3470275" defTabSz="820738" fontAlgn="base">
              <a:spcBef>
                <a:spcPct val="0"/>
              </a:spcBef>
              <a:spcAft>
                <a:spcPct val="0"/>
              </a:spcAft>
              <a:defRPr>
                <a:solidFill>
                  <a:schemeClr val="tx1"/>
                </a:solidFill>
                <a:latin typeface="Arial" pitchFamily="34" charset="0"/>
                <a:cs typeface="Arial" pitchFamily="34" charset="0"/>
              </a:defRPr>
            </a:lvl9pPr>
          </a:lstStyle>
          <a:p>
            <a:pPr algn="r" eaLnBrk="0" hangingPunct="0"/>
            <a:r>
              <a:rPr lang="en-US" altLang="en-US" sz="1200" b="1"/>
              <a:t>p. 14</a:t>
            </a:r>
          </a:p>
        </p:txBody>
      </p:sp>
    </p:spTree>
    <p:extLst>
      <p:ext uri="{BB962C8B-B14F-4D97-AF65-F5344CB8AC3E}">
        <p14:creationId xmlns:p14="http://schemas.microsoft.com/office/powerpoint/2010/main" val="18071098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smtClean="0"/>
              <a:t>1.4 million </a:t>
            </a:r>
            <a:r>
              <a:rPr lang="en-US" dirty="0" err="1" smtClean="0"/>
              <a:t>yrs</a:t>
            </a:r>
            <a:r>
              <a:rPr lang="en-US" dirty="0" smtClean="0"/>
              <a:t> ago: deliberate fires</a:t>
            </a:r>
          </a:p>
          <a:p>
            <a:r>
              <a:rPr lang="en-US" dirty="0" smtClean="0"/>
              <a:t>500,000 </a:t>
            </a:r>
            <a:r>
              <a:rPr lang="en-US" dirty="0" err="1" smtClean="0"/>
              <a:t>yrs</a:t>
            </a:r>
            <a:r>
              <a:rPr lang="en-US" dirty="0" smtClean="0"/>
              <a:t> ago: sustainment of hearths</a:t>
            </a:r>
          </a:p>
          <a:p>
            <a:r>
              <a:rPr lang="en-US" dirty="0" smtClean="0"/>
              <a:t>Cooking </a:t>
            </a:r>
            <a:r>
              <a:rPr lang="en-US" dirty="0"/>
              <a:t>“invented” through wildfires (probably)</a:t>
            </a:r>
          </a:p>
          <a:p>
            <a:pPr lvl="1"/>
            <a:r>
              <a:rPr lang="en-US" dirty="0" smtClean="0"/>
              <a:t>Meat/veggies </a:t>
            </a:r>
            <a:r>
              <a:rPr lang="en-US" dirty="0"/>
              <a:t>become easier to digest and better to the taste when </a:t>
            </a:r>
            <a:r>
              <a:rPr lang="en-US" dirty="0" smtClean="0"/>
              <a:t>cooked</a:t>
            </a:r>
          </a:p>
          <a:p>
            <a:r>
              <a:rPr lang="en-US" dirty="0" smtClean="0"/>
              <a:t>Gave light for after dark hours</a:t>
            </a:r>
          </a:p>
          <a:p>
            <a:r>
              <a:rPr lang="en-US" dirty="0" smtClean="0"/>
              <a:t>Provided heat in colder climates/seasons</a:t>
            </a:r>
          </a:p>
          <a:p>
            <a:r>
              <a:rPr lang="en-US" dirty="0" smtClean="0"/>
              <a:t>Provided protection against animals</a:t>
            </a:r>
          </a:p>
          <a:p>
            <a:r>
              <a:rPr lang="en-US" dirty="0" smtClean="0"/>
              <a:t>Helped in hunting</a:t>
            </a:r>
          </a:p>
          <a:p>
            <a:pPr lvl="1"/>
            <a:r>
              <a:rPr lang="en-US" dirty="0" smtClean="0"/>
              <a:t>Scare animals into traps</a:t>
            </a:r>
          </a:p>
          <a:p>
            <a:pPr lvl="1"/>
            <a:r>
              <a:rPr lang="en-US" dirty="0" smtClean="0"/>
              <a:t>Smoke out bees to get honey</a:t>
            </a:r>
            <a:endParaRPr lang="en-US" dirty="0"/>
          </a:p>
          <a:p>
            <a:endParaRPr lang="en-US" dirty="0"/>
          </a:p>
        </p:txBody>
      </p:sp>
      <p:sp>
        <p:nvSpPr>
          <p:cNvPr id="3" name="Title 2"/>
          <p:cNvSpPr>
            <a:spLocks noGrp="1"/>
          </p:cNvSpPr>
          <p:nvPr>
            <p:ph type="title"/>
          </p:nvPr>
        </p:nvSpPr>
        <p:spPr/>
        <p:txBody>
          <a:bodyPr/>
          <a:lstStyle/>
          <a:p>
            <a:r>
              <a:rPr lang="en-US" dirty="0" smtClean="0"/>
              <a:t>Fire</a:t>
            </a:r>
            <a:endParaRPr lang="en-US" dirty="0"/>
          </a:p>
        </p:txBody>
      </p:sp>
    </p:spTree>
    <p:extLst>
      <p:ext uri="{BB962C8B-B14F-4D97-AF65-F5344CB8AC3E}">
        <p14:creationId xmlns:p14="http://schemas.microsoft.com/office/powerpoint/2010/main" val="24932610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Hunter-Gatherer Society</a:t>
            </a:r>
            <a:endParaRPr lang="en-US" dirty="0"/>
          </a:p>
        </p:txBody>
      </p:sp>
      <p:sp>
        <p:nvSpPr>
          <p:cNvPr id="4" name="Content Placeholder 3"/>
          <p:cNvSpPr>
            <a:spLocks noGrp="1"/>
          </p:cNvSpPr>
          <p:nvPr>
            <p:ph sz="half" idx="1"/>
          </p:nvPr>
        </p:nvSpPr>
        <p:spPr/>
        <p:txBody>
          <a:bodyPr>
            <a:normAutofit fontScale="92500" lnSpcReduction="20000"/>
          </a:bodyPr>
          <a:lstStyle/>
          <a:p>
            <a:r>
              <a:rPr lang="en-US" dirty="0" smtClean="0"/>
              <a:t>Community</a:t>
            </a:r>
          </a:p>
          <a:p>
            <a:pPr lvl="1"/>
            <a:r>
              <a:rPr lang="en-US" dirty="0" smtClean="0"/>
              <a:t>Enough people to defend/protect the group</a:t>
            </a:r>
          </a:p>
          <a:p>
            <a:pPr lvl="1"/>
            <a:r>
              <a:rPr lang="en-US" dirty="0" smtClean="0"/>
              <a:t>Enough people to hunt/gather and support the group</a:t>
            </a:r>
          </a:p>
          <a:p>
            <a:pPr lvl="1"/>
            <a:r>
              <a:rPr lang="en-US" dirty="0" smtClean="0"/>
              <a:t>NOT so many as the food will not feed the entire group</a:t>
            </a:r>
          </a:p>
          <a:p>
            <a:pPr lvl="1"/>
            <a:endParaRPr lang="en-US" dirty="0" smtClean="0"/>
          </a:p>
          <a:p>
            <a:r>
              <a:rPr lang="en-US" dirty="0" smtClean="0"/>
              <a:t>Mobile </a:t>
            </a:r>
            <a:r>
              <a:rPr lang="en-US" dirty="0"/>
              <a:t>(</a:t>
            </a:r>
            <a:r>
              <a:rPr lang="en-US" i="1" dirty="0"/>
              <a:t>most</a:t>
            </a:r>
            <a:r>
              <a:rPr lang="en-US" dirty="0"/>
              <a:t>)</a:t>
            </a:r>
          </a:p>
          <a:p>
            <a:pPr lvl="1"/>
            <a:r>
              <a:rPr lang="en-US" dirty="0"/>
              <a:t>Follow herds/seasonal </a:t>
            </a:r>
            <a:r>
              <a:rPr lang="en-US" dirty="0" smtClean="0"/>
              <a:t>plants</a:t>
            </a:r>
          </a:p>
          <a:p>
            <a:pPr lvl="1"/>
            <a:r>
              <a:rPr lang="en-US" dirty="0" smtClean="0"/>
              <a:t>Lived under overhangs/caves</a:t>
            </a:r>
            <a:endParaRPr lang="en-US" dirty="0"/>
          </a:p>
          <a:p>
            <a:pPr lvl="1"/>
            <a:endParaRPr lang="en-US" dirty="0" smtClean="0"/>
          </a:p>
        </p:txBody>
      </p:sp>
      <p:sp>
        <p:nvSpPr>
          <p:cNvPr id="5" name="Content Placeholder 4"/>
          <p:cNvSpPr>
            <a:spLocks noGrp="1"/>
          </p:cNvSpPr>
          <p:nvPr>
            <p:ph sz="half" idx="2"/>
          </p:nvPr>
        </p:nvSpPr>
        <p:spPr/>
        <p:txBody>
          <a:bodyPr>
            <a:normAutofit fontScale="92500" lnSpcReduction="20000"/>
          </a:bodyPr>
          <a:lstStyle/>
          <a:p>
            <a:r>
              <a:rPr lang="en-US" dirty="0" smtClean="0"/>
              <a:t>Sedentary (</a:t>
            </a:r>
            <a:r>
              <a:rPr lang="en-US" i="1" dirty="0" smtClean="0"/>
              <a:t>some</a:t>
            </a:r>
            <a:r>
              <a:rPr lang="en-US" dirty="0" smtClean="0"/>
              <a:t>)</a:t>
            </a:r>
          </a:p>
          <a:p>
            <a:pPr lvl="1"/>
            <a:r>
              <a:rPr lang="en-US" dirty="0" smtClean="0"/>
              <a:t>Fishing villages that relied on the sea</a:t>
            </a:r>
          </a:p>
          <a:p>
            <a:pPr lvl="1"/>
            <a:r>
              <a:rPr lang="en-US" dirty="0" smtClean="0"/>
              <a:t>Did not move according to weather</a:t>
            </a:r>
          </a:p>
          <a:p>
            <a:pPr lvl="1"/>
            <a:r>
              <a:rPr lang="en-US" dirty="0" smtClean="0"/>
              <a:t>Created solid structures to live in</a:t>
            </a:r>
          </a:p>
          <a:p>
            <a:pPr lvl="1"/>
            <a:endParaRPr lang="en-US" dirty="0"/>
          </a:p>
          <a:p>
            <a:r>
              <a:rPr lang="en-US" dirty="0" smtClean="0"/>
              <a:t>Gender </a:t>
            </a:r>
            <a:r>
              <a:rPr lang="en-US" dirty="0"/>
              <a:t>Roles</a:t>
            </a:r>
          </a:p>
          <a:p>
            <a:pPr lvl="1"/>
            <a:r>
              <a:rPr lang="en-US" dirty="0"/>
              <a:t>Women: gathering, cooking, child care</a:t>
            </a:r>
          </a:p>
          <a:p>
            <a:pPr lvl="1"/>
            <a:r>
              <a:rPr lang="en-US" dirty="0"/>
              <a:t>Men: hunting, shelter</a:t>
            </a:r>
          </a:p>
          <a:p>
            <a:pPr lvl="1"/>
            <a:r>
              <a:rPr lang="en-US" dirty="0"/>
              <a:t>(patriarchy!!) </a:t>
            </a:r>
          </a:p>
          <a:p>
            <a:endParaRPr lang="en-US" dirty="0"/>
          </a:p>
        </p:txBody>
      </p:sp>
    </p:spTree>
    <p:extLst>
      <p:ext uri="{BB962C8B-B14F-4D97-AF65-F5344CB8AC3E}">
        <p14:creationId xmlns:p14="http://schemas.microsoft.com/office/powerpoint/2010/main" val="30293384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The Neolithic Age (New Stone Age)</a:t>
            </a:r>
            <a:endParaRPr lang="en-US" dirty="0"/>
          </a:p>
        </p:txBody>
      </p:sp>
      <p:sp>
        <p:nvSpPr>
          <p:cNvPr id="2" name="Content Placeholder 1"/>
          <p:cNvSpPr>
            <a:spLocks noGrp="1"/>
          </p:cNvSpPr>
          <p:nvPr>
            <p:ph sz="half" idx="1"/>
          </p:nvPr>
        </p:nvSpPr>
        <p:spPr/>
        <p:txBody>
          <a:bodyPr>
            <a:normAutofit fontScale="92500" lnSpcReduction="10000"/>
          </a:bodyPr>
          <a:lstStyle/>
          <a:p>
            <a:r>
              <a:rPr lang="en-US" dirty="0" smtClean="0"/>
              <a:t>Began c. 8,000 </a:t>
            </a:r>
            <a:r>
              <a:rPr lang="en-US" dirty="0"/>
              <a:t>BCE</a:t>
            </a:r>
          </a:p>
          <a:p>
            <a:r>
              <a:rPr lang="en-US" dirty="0"/>
              <a:t>Associated with the rise of </a:t>
            </a:r>
            <a:r>
              <a:rPr lang="en-US" dirty="0" smtClean="0"/>
              <a:t>agriculture </a:t>
            </a:r>
          </a:p>
          <a:p>
            <a:pPr lvl="1"/>
            <a:r>
              <a:rPr lang="en-US" dirty="0" smtClean="0"/>
              <a:t>AKA: Agricultural Revolution/Neolithic Revolution</a:t>
            </a:r>
          </a:p>
          <a:p>
            <a:r>
              <a:rPr lang="en-US" dirty="0" smtClean="0"/>
              <a:t>(one of the) Most important turning points in history</a:t>
            </a:r>
          </a:p>
          <a:p>
            <a:pPr lvl="1"/>
            <a:r>
              <a:rPr lang="en-US" dirty="0" smtClean="0"/>
              <a:t>Rapid population increase</a:t>
            </a:r>
          </a:p>
          <a:p>
            <a:pPr lvl="1"/>
            <a:r>
              <a:rPr lang="en-US" dirty="0" smtClean="0"/>
              <a:t>Changed human interaction with the environment</a:t>
            </a:r>
          </a:p>
          <a:p>
            <a:endParaRPr lang="en-US" dirty="0" smtClean="0"/>
          </a:p>
          <a:p>
            <a:endParaRPr lang="en-US" dirty="0"/>
          </a:p>
        </p:txBody>
      </p:sp>
      <p:sp>
        <p:nvSpPr>
          <p:cNvPr id="4" name="Content Placeholder 3"/>
          <p:cNvSpPr>
            <a:spLocks noGrp="1"/>
          </p:cNvSpPr>
          <p:nvPr>
            <p:ph sz="half" idx="2"/>
          </p:nvPr>
        </p:nvSpPr>
        <p:spPr/>
        <p:txBody>
          <a:bodyPr>
            <a:normAutofit fontScale="92500" lnSpcReduction="10000"/>
          </a:bodyPr>
          <a:lstStyle/>
          <a:p>
            <a:r>
              <a:rPr lang="en-US" dirty="0"/>
              <a:t>Domestication of crops and animals</a:t>
            </a:r>
          </a:p>
          <a:p>
            <a:r>
              <a:rPr lang="en-US" dirty="0"/>
              <a:t>First occurred in the Middle East (Fertile Crescent)</a:t>
            </a:r>
          </a:p>
          <a:p>
            <a:pPr lvl="1"/>
            <a:r>
              <a:rPr lang="en-US" dirty="0"/>
              <a:t>Wheat and barley</a:t>
            </a:r>
          </a:p>
          <a:p>
            <a:r>
              <a:rPr lang="en-US" dirty="0"/>
              <a:t>Shifting or </a:t>
            </a:r>
            <a:r>
              <a:rPr lang="en-US" dirty="0" err="1"/>
              <a:t>Swidden</a:t>
            </a:r>
            <a:r>
              <a:rPr lang="en-US" dirty="0"/>
              <a:t> Agriculture</a:t>
            </a:r>
          </a:p>
          <a:p>
            <a:pPr lvl="1"/>
            <a:r>
              <a:rPr lang="en-US" dirty="0"/>
              <a:t>Allowing fields to lay fallow for a period of time to restore fertility</a:t>
            </a:r>
          </a:p>
          <a:p>
            <a:endParaRPr lang="en-US" dirty="0"/>
          </a:p>
        </p:txBody>
      </p:sp>
    </p:spTree>
    <p:extLst>
      <p:ext uri="{BB962C8B-B14F-4D97-AF65-F5344CB8AC3E}">
        <p14:creationId xmlns:p14="http://schemas.microsoft.com/office/powerpoint/2010/main" val="208850679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2" name="Picture 4" descr="01map0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 y="742950"/>
            <a:ext cx="8991600" cy="5370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650" name="Rectangle 2" hidden="1"/>
          <p:cNvSpPr>
            <a:spLocks noGrp="1" noChangeArrowheads="1"/>
          </p:cNvSpPr>
          <p:nvPr>
            <p:ph type="title"/>
          </p:nvPr>
        </p:nvSpPr>
        <p:spPr/>
        <p:txBody>
          <a:bodyPr/>
          <a:lstStyle/>
          <a:p>
            <a:endParaRPr lang="en-US" altLang="en-US"/>
          </a:p>
        </p:txBody>
      </p:sp>
    </p:spTree>
    <p:extLst>
      <p:ext uri="{BB962C8B-B14F-4D97-AF65-F5344CB8AC3E}">
        <p14:creationId xmlns:p14="http://schemas.microsoft.com/office/powerpoint/2010/main" val="209036342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381000"/>
            <a:ext cx="8229600" cy="6705600"/>
          </a:xfrm>
        </p:spPr>
        <p:txBody>
          <a:bodyPr>
            <a:noAutofit/>
          </a:bodyPr>
          <a:lstStyle/>
          <a:p>
            <a:pPr marL="0" indent="0">
              <a:buNone/>
            </a:pPr>
            <a:r>
              <a:rPr lang="en-US" sz="1800" dirty="0" smtClean="0"/>
              <a:t>8,000 BCE: </a:t>
            </a:r>
          </a:p>
          <a:p>
            <a:pPr lvl="1"/>
            <a:r>
              <a:rPr lang="en-US" sz="1800" dirty="0" smtClean="0"/>
              <a:t>Barley and wheat domesticated in Middle East</a:t>
            </a:r>
          </a:p>
          <a:p>
            <a:pPr lvl="1"/>
            <a:r>
              <a:rPr lang="en-US" sz="1800" dirty="0" smtClean="0"/>
              <a:t>Sorghum cultivated in the eastern Sahara</a:t>
            </a:r>
          </a:p>
          <a:p>
            <a:pPr marL="0" indent="0">
              <a:buNone/>
            </a:pPr>
            <a:r>
              <a:rPr lang="en-US" sz="1800" dirty="0" smtClean="0"/>
              <a:t>6,000 BCE: </a:t>
            </a:r>
          </a:p>
          <a:p>
            <a:pPr lvl="1"/>
            <a:r>
              <a:rPr lang="en-US" sz="1800" dirty="0" smtClean="0"/>
              <a:t>Middle Eastern crops spread to Greece</a:t>
            </a:r>
          </a:p>
          <a:p>
            <a:pPr marL="0" indent="0">
              <a:buNone/>
            </a:pPr>
            <a:r>
              <a:rPr lang="en-US" sz="1800" dirty="0" smtClean="0"/>
              <a:t>5,000 BCE</a:t>
            </a:r>
          </a:p>
          <a:p>
            <a:pPr lvl="1"/>
            <a:r>
              <a:rPr lang="en-US" sz="1800" dirty="0" smtClean="0"/>
              <a:t>China domesticates rice</a:t>
            </a:r>
          </a:p>
          <a:p>
            <a:pPr marL="708660" lvl="2" indent="-342900">
              <a:spcBef>
                <a:spcPts val="600"/>
              </a:spcBef>
              <a:buClr>
                <a:schemeClr val="accent2"/>
              </a:buClr>
            </a:pPr>
            <a:r>
              <a:rPr lang="en-US" sz="1800" dirty="0"/>
              <a:t>Saharan farmers domesticate: </a:t>
            </a:r>
            <a:r>
              <a:rPr lang="en-US" sz="1800" dirty="0" err="1"/>
              <a:t>blackeyed</a:t>
            </a:r>
            <a:r>
              <a:rPr lang="en-US" sz="1800" dirty="0"/>
              <a:t> peas, millet, sesame, gourds </a:t>
            </a:r>
            <a:endParaRPr lang="en-US" sz="1800" dirty="0" smtClean="0"/>
          </a:p>
          <a:p>
            <a:pPr marL="708660" lvl="2" indent="-342900">
              <a:spcBef>
                <a:spcPts val="600"/>
              </a:spcBef>
              <a:buClr>
                <a:schemeClr val="accent2"/>
              </a:buClr>
            </a:pPr>
            <a:r>
              <a:rPr lang="en-US" sz="1800" dirty="0" smtClean="0"/>
              <a:t>West Africa domesticates: rice and yams</a:t>
            </a:r>
          </a:p>
          <a:p>
            <a:pPr marL="708660" lvl="2" indent="-342900">
              <a:spcBef>
                <a:spcPts val="600"/>
              </a:spcBef>
              <a:buClr>
                <a:schemeClr val="accent2"/>
              </a:buClr>
            </a:pPr>
            <a:r>
              <a:rPr lang="en-US" sz="1800" dirty="0" smtClean="0"/>
              <a:t>Mexico (corn), Brazil/Panama (manioc), Mesoamerica (beans/squash)</a:t>
            </a:r>
            <a:endParaRPr lang="en-US" sz="1800" dirty="0"/>
          </a:p>
          <a:p>
            <a:pPr marL="0" indent="0">
              <a:buNone/>
            </a:pPr>
            <a:r>
              <a:rPr lang="en-US" sz="1800" dirty="0" smtClean="0"/>
              <a:t>4,000 BCE: </a:t>
            </a:r>
          </a:p>
          <a:p>
            <a:pPr lvl="1"/>
            <a:r>
              <a:rPr lang="en-US" sz="1800" dirty="0" smtClean="0"/>
              <a:t>Middle Eastern crops spread to Central Europe</a:t>
            </a:r>
          </a:p>
          <a:p>
            <a:pPr lvl="1"/>
            <a:r>
              <a:rPr lang="en-US" sz="1800" dirty="0" smtClean="0"/>
              <a:t>African farmers settle along Nile River in order to use the flood waters to water crops</a:t>
            </a:r>
          </a:p>
          <a:p>
            <a:pPr lvl="1"/>
            <a:r>
              <a:rPr lang="en-US" sz="1800" dirty="0" smtClean="0"/>
              <a:t>Peru: potatoes/quinoa cultivated</a:t>
            </a:r>
          </a:p>
          <a:p>
            <a:pPr marL="0" indent="0">
              <a:buNone/>
            </a:pPr>
            <a:r>
              <a:rPr lang="en-US" sz="1800" dirty="0" smtClean="0"/>
              <a:t>2,600 BCE: </a:t>
            </a:r>
          </a:p>
          <a:p>
            <a:pPr lvl="1"/>
            <a:r>
              <a:rPr lang="en-US" sz="1800" dirty="0" smtClean="0"/>
              <a:t>Central Europeans use ox-drawn plows</a:t>
            </a:r>
          </a:p>
          <a:p>
            <a:pPr marL="0" indent="0">
              <a:buNone/>
            </a:pPr>
            <a:r>
              <a:rPr lang="en-US" sz="1800" dirty="0" smtClean="0"/>
              <a:t>2,000 BCE</a:t>
            </a:r>
          </a:p>
          <a:p>
            <a:pPr lvl="1"/>
            <a:r>
              <a:rPr lang="en-US" sz="1800" dirty="0" smtClean="0"/>
              <a:t>India cultivates beans, green/black grams</a:t>
            </a:r>
            <a:endParaRPr lang="en-US" sz="1800" dirty="0"/>
          </a:p>
        </p:txBody>
      </p:sp>
      <p:sp>
        <p:nvSpPr>
          <p:cNvPr id="5" name="TextBox 4"/>
          <p:cNvSpPr txBox="1"/>
          <p:nvPr/>
        </p:nvSpPr>
        <p:spPr>
          <a:xfrm>
            <a:off x="5867400" y="1515070"/>
            <a:ext cx="2895600" cy="923330"/>
          </a:xfrm>
          <a:prstGeom prst="rect">
            <a:avLst/>
          </a:prstGeom>
          <a:noFill/>
          <a:ln>
            <a:solidFill>
              <a:schemeClr val="tx1"/>
            </a:solidFill>
          </a:ln>
        </p:spPr>
        <p:txBody>
          <a:bodyPr wrap="square" rtlCol="0">
            <a:spAutoFit/>
          </a:bodyPr>
          <a:lstStyle/>
          <a:p>
            <a:pPr algn="ctr"/>
            <a:r>
              <a:rPr lang="en-US" sz="5400" b="1" dirty="0" smtClean="0"/>
              <a:t>CROPS</a:t>
            </a:r>
            <a:endParaRPr lang="en-US" sz="5400" b="1" dirty="0"/>
          </a:p>
        </p:txBody>
      </p:sp>
    </p:spTree>
    <p:extLst>
      <p:ext uri="{BB962C8B-B14F-4D97-AF65-F5344CB8AC3E}">
        <p14:creationId xmlns:p14="http://schemas.microsoft.com/office/powerpoint/2010/main" val="8933498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01p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355600"/>
            <a:ext cx="8991600" cy="6145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122" name="Rectangle 2" hidden="1"/>
          <p:cNvSpPr>
            <a:spLocks noGrp="1" noChangeArrowheads="1"/>
          </p:cNvSpPr>
          <p:nvPr>
            <p:ph type="title"/>
          </p:nvPr>
        </p:nvSpPr>
        <p:spPr/>
        <p:txBody>
          <a:bodyPr/>
          <a:lstStyle/>
          <a:p>
            <a:endParaRPr lang="en-US" altLang="en-US"/>
          </a:p>
        </p:txBody>
      </p:sp>
      <p:sp>
        <p:nvSpPr>
          <p:cNvPr id="5123" name="Rectangle 3"/>
          <p:cNvSpPr>
            <a:spLocks noChangeArrowheads="1"/>
          </p:cNvSpPr>
          <p:nvPr/>
        </p:nvSpPr>
        <p:spPr bwMode="auto">
          <a:xfrm>
            <a:off x="8716963" y="6584950"/>
            <a:ext cx="427037" cy="265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058" tIns="41029" rIns="82058" bIns="41029">
            <a:spAutoFit/>
          </a:bodyPr>
          <a:lstStyle>
            <a:lvl1pPr defTabSz="820738">
              <a:defRPr>
                <a:solidFill>
                  <a:schemeClr val="tx1"/>
                </a:solidFill>
                <a:latin typeface="Arial" pitchFamily="34" charset="0"/>
                <a:cs typeface="Arial" pitchFamily="34" charset="0"/>
              </a:defRPr>
            </a:lvl1pPr>
            <a:lvl2pPr marL="409575" defTabSz="820738">
              <a:defRPr>
                <a:solidFill>
                  <a:schemeClr val="tx1"/>
                </a:solidFill>
                <a:latin typeface="Arial" pitchFamily="34" charset="0"/>
                <a:cs typeface="Arial" pitchFamily="34" charset="0"/>
              </a:defRPr>
            </a:lvl2pPr>
            <a:lvl3pPr marL="820738" defTabSz="820738">
              <a:defRPr>
                <a:solidFill>
                  <a:schemeClr val="tx1"/>
                </a:solidFill>
                <a:latin typeface="Arial" pitchFamily="34" charset="0"/>
                <a:cs typeface="Arial" pitchFamily="34" charset="0"/>
              </a:defRPr>
            </a:lvl3pPr>
            <a:lvl4pPr marL="1230313" defTabSz="820738">
              <a:defRPr>
                <a:solidFill>
                  <a:schemeClr val="tx1"/>
                </a:solidFill>
                <a:latin typeface="Arial" pitchFamily="34" charset="0"/>
                <a:cs typeface="Arial" pitchFamily="34" charset="0"/>
              </a:defRPr>
            </a:lvl4pPr>
            <a:lvl5pPr marL="1641475" defTabSz="820738">
              <a:defRPr>
                <a:solidFill>
                  <a:schemeClr val="tx1"/>
                </a:solidFill>
                <a:latin typeface="Arial" pitchFamily="34" charset="0"/>
                <a:cs typeface="Arial" pitchFamily="34" charset="0"/>
              </a:defRPr>
            </a:lvl5pPr>
            <a:lvl6pPr marL="2098675" defTabSz="820738" fontAlgn="base">
              <a:spcBef>
                <a:spcPct val="0"/>
              </a:spcBef>
              <a:spcAft>
                <a:spcPct val="0"/>
              </a:spcAft>
              <a:defRPr>
                <a:solidFill>
                  <a:schemeClr val="tx1"/>
                </a:solidFill>
                <a:latin typeface="Arial" pitchFamily="34" charset="0"/>
                <a:cs typeface="Arial" pitchFamily="34" charset="0"/>
              </a:defRPr>
            </a:lvl6pPr>
            <a:lvl7pPr marL="2555875" defTabSz="820738" fontAlgn="base">
              <a:spcBef>
                <a:spcPct val="0"/>
              </a:spcBef>
              <a:spcAft>
                <a:spcPct val="0"/>
              </a:spcAft>
              <a:defRPr>
                <a:solidFill>
                  <a:schemeClr val="tx1"/>
                </a:solidFill>
                <a:latin typeface="Arial" pitchFamily="34" charset="0"/>
                <a:cs typeface="Arial" pitchFamily="34" charset="0"/>
              </a:defRPr>
            </a:lvl7pPr>
            <a:lvl8pPr marL="3013075" defTabSz="820738" fontAlgn="base">
              <a:spcBef>
                <a:spcPct val="0"/>
              </a:spcBef>
              <a:spcAft>
                <a:spcPct val="0"/>
              </a:spcAft>
              <a:defRPr>
                <a:solidFill>
                  <a:schemeClr val="tx1"/>
                </a:solidFill>
                <a:latin typeface="Arial" pitchFamily="34" charset="0"/>
                <a:cs typeface="Arial" pitchFamily="34" charset="0"/>
              </a:defRPr>
            </a:lvl8pPr>
            <a:lvl9pPr marL="3470275" defTabSz="820738" fontAlgn="base">
              <a:spcBef>
                <a:spcPct val="0"/>
              </a:spcBef>
              <a:spcAft>
                <a:spcPct val="0"/>
              </a:spcAft>
              <a:defRPr>
                <a:solidFill>
                  <a:schemeClr val="tx1"/>
                </a:solidFill>
                <a:latin typeface="Arial" pitchFamily="34" charset="0"/>
                <a:cs typeface="Arial" pitchFamily="34" charset="0"/>
              </a:defRPr>
            </a:lvl9pPr>
          </a:lstStyle>
          <a:p>
            <a:pPr algn="r" eaLnBrk="0" hangingPunct="0"/>
            <a:r>
              <a:rPr lang="en-US" altLang="en-US" sz="1200" b="1"/>
              <a:t>p. 7</a:t>
            </a:r>
          </a:p>
        </p:txBody>
      </p:sp>
    </p:spTree>
    <p:extLst>
      <p:ext uri="{BB962C8B-B14F-4D97-AF65-F5344CB8AC3E}">
        <p14:creationId xmlns:p14="http://schemas.microsoft.com/office/powerpoint/2010/main" val="9937446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Dogs were the first to be domesticated</a:t>
            </a:r>
          </a:p>
          <a:p>
            <a:pPr lvl="1"/>
            <a:r>
              <a:rPr lang="en-US" dirty="0" smtClean="0"/>
              <a:t>Used in Siberia for hunting</a:t>
            </a:r>
          </a:p>
          <a:p>
            <a:r>
              <a:rPr lang="en-US" dirty="0" smtClean="0"/>
              <a:t>Sheep/goats: provided meat, milk, skins</a:t>
            </a:r>
          </a:p>
          <a:p>
            <a:r>
              <a:rPr lang="en-US" dirty="0" smtClean="0"/>
              <a:t>Cattle/donkeys: beasts of burden</a:t>
            </a:r>
          </a:p>
          <a:p>
            <a:r>
              <a:rPr lang="en-US" dirty="0" smtClean="0"/>
              <a:t>Llamas: only domesticated beast of burden in the Americas</a:t>
            </a:r>
          </a:p>
          <a:p>
            <a:endParaRPr lang="en-US" dirty="0"/>
          </a:p>
        </p:txBody>
      </p:sp>
      <p:sp>
        <p:nvSpPr>
          <p:cNvPr id="3" name="Title 2"/>
          <p:cNvSpPr>
            <a:spLocks noGrp="1"/>
          </p:cNvSpPr>
          <p:nvPr>
            <p:ph type="title"/>
          </p:nvPr>
        </p:nvSpPr>
        <p:spPr/>
        <p:txBody>
          <a:bodyPr/>
          <a:lstStyle/>
          <a:p>
            <a:r>
              <a:rPr lang="en-US" dirty="0" smtClean="0"/>
              <a:t>Animals </a:t>
            </a:r>
            <a:endParaRPr lang="en-US" dirty="0"/>
          </a:p>
        </p:txBody>
      </p:sp>
      <p:pic>
        <p:nvPicPr>
          <p:cNvPr id="4" name="Picture 4" descr="01p1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05200" y="4038600"/>
            <a:ext cx="4038600" cy="22660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593178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Pastoralism</a:t>
            </a:r>
          </a:p>
          <a:p>
            <a:pPr lvl="1"/>
            <a:r>
              <a:rPr lang="en-US" dirty="0" smtClean="0"/>
              <a:t>Mobile groups that followed/depended on large herds of animals</a:t>
            </a:r>
          </a:p>
          <a:p>
            <a:pPr lvl="1"/>
            <a:r>
              <a:rPr lang="en-US" dirty="0" smtClean="0"/>
              <a:t>Central Asia/Africa</a:t>
            </a:r>
          </a:p>
          <a:p>
            <a:pPr lvl="2"/>
            <a:r>
              <a:rPr lang="en-US" dirty="0" smtClean="0"/>
              <a:t>Arid areas where agriculture could not thrive</a:t>
            </a:r>
          </a:p>
          <a:p>
            <a:pPr lvl="1"/>
            <a:endParaRPr lang="en-US" dirty="0"/>
          </a:p>
        </p:txBody>
      </p:sp>
      <p:sp>
        <p:nvSpPr>
          <p:cNvPr id="3" name="Title 2"/>
          <p:cNvSpPr>
            <a:spLocks noGrp="1"/>
          </p:cNvSpPr>
          <p:nvPr>
            <p:ph type="title"/>
          </p:nvPr>
        </p:nvSpPr>
        <p:spPr/>
        <p:txBody>
          <a:bodyPr/>
          <a:lstStyle/>
          <a:p>
            <a:r>
              <a:rPr lang="en-US" dirty="0" smtClean="0"/>
              <a:t>Agriculture vs. Pastoralism</a:t>
            </a:r>
            <a:endParaRPr lang="en-US" dirty="0"/>
          </a:p>
        </p:txBody>
      </p:sp>
      <p:pic>
        <p:nvPicPr>
          <p:cNvPr id="11266" name="Picture 2" descr="http://www.roebuckclasses.com/101/images/prehistoric/pastoralism1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4038600"/>
            <a:ext cx="3912576" cy="25431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3347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p:txBody>
          <a:bodyPr/>
          <a:lstStyle/>
          <a:p>
            <a:r>
              <a:rPr lang="en-US" dirty="0" smtClean="0"/>
              <a:t>Positive (?)</a:t>
            </a:r>
            <a:endParaRPr lang="en-US" dirty="0"/>
          </a:p>
        </p:txBody>
      </p:sp>
      <p:sp>
        <p:nvSpPr>
          <p:cNvPr id="2" name="Content Placeholder 1"/>
          <p:cNvSpPr>
            <a:spLocks noGrp="1"/>
          </p:cNvSpPr>
          <p:nvPr>
            <p:ph sz="half" idx="2"/>
          </p:nvPr>
        </p:nvSpPr>
        <p:spPr/>
        <p:txBody>
          <a:bodyPr>
            <a:normAutofit/>
          </a:bodyPr>
          <a:lstStyle/>
          <a:p>
            <a:r>
              <a:rPr lang="en-US" dirty="0"/>
              <a:t>Less likely to starve due to surplus of food</a:t>
            </a:r>
          </a:p>
          <a:p>
            <a:r>
              <a:rPr lang="en-US" dirty="0" smtClean="0"/>
              <a:t>Creation of cities/civilizations</a:t>
            </a:r>
          </a:p>
          <a:p>
            <a:pPr lvl="1"/>
            <a:r>
              <a:rPr lang="en-US" dirty="0" smtClean="0"/>
              <a:t>Art/architecture</a:t>
            </a:r>
          </a:p>
          <a:p>
            <a:pPr lvl="2"/>
            <a:r>
              <a:rPr lang="en-US" dirty="0" smtClean="0"/>
              <a:t>Stonehenge (megalith)</a:t>
            </a:r>
          </a:p>
          <a:p>
            <a:pPr lvl="1"/>
            <a:r>
              <a:rPr lang="en-US" dirty="0" smtClean="0"/>
              <a:t>Religion</a:t>
            </a:r>
          </a:p>
          <a:p>
            <a:pPr lvl="2"/>
            <a:r>
              <a:rPr lang="en-US" dirty="0" smtClean="0"/>
              <a:t>Neolithic goddesses</a:t>
            </a:r>
          </a:p>
          <a:p>
            <a:pPr lvl="1"/>
            <a:r>
              <a:rPr lang="en-US" dirty="0" smtClean="0"/>
              <a:t>Specialized labor</a:t>
            </a:r>
          </a:p>
          <a:p>
            <a:endParaRPr lang="en-US" dirty="0" smtClean="0"/>
          </a:p>
        </p:txBody>
      </p:sp>
      <p:sp>
        <p:nvSpPr>
          <p:cNvPr id="6" name="Content Placeholder 5"/>
          <p:cNvSpPr>
            <a:spLocks noGrp="1"/>
          </p:cNvSpPr>
          <p:nvPr>
            <p:ph sz="quarter" idx="4"/>
          </p:nvPr>
        </p:nvSpPr>
        <p:spPr/>
        <p:txBody>
          <a:bodyPr>
            <a:normAutofit fontScale="85000" lnSpcReduction="20000"/>
          </a:bodyPr>
          <a:lstStyle/>
          <a:p>
            <a:r>
              <a:rPr lang="en-US" dirty="0"/>
              <a:t>Less varied diet—less nutritious than the varied diets of foragers</a:t>
            </a:r>
          </a:p>
          <a:p>
            <a:r>
              <a:rPr lang="en-US" dirty="0"/>
              <a:t>Shorter in height</a:t>
            </a:r>
          </a:p>
          <a:p>
            <a:r>
              <a:rPr lang="en-US" dirty="0"/>
              <a:t>Death at an earlier age</a:t>
            </a:r>
          </a:p>
          <a:p>
            <a:pPr lvl="1"/>
            <a:r>
              <a:rPr lang="en-US" dirty="0"/>
              <a:t>Disease (from animals, close contact with others)</a:t>
            </a:r>
          </a:p>
          <a:p>
            <a:pPr lvl="1"/>
            <a:r>
              <a:rPr lang="en-US" dirty="0"/>
              <a:t>Water contamination (human and animal waste, disease)</a:t>
            </a:r>
          </a:p>
          <a:p>
            <a:r>
              <a:rPr lang="en-US" dirty="0"/>
              <a:t>Harder/longer work</a:t>
            </a:r>
          </a:p>
          <a:p>
            <a:pPr lvl="1"/>
            <a:r>
              <a:rPr lang="en-US" dirty="0"/>
              <a:t>Cultivation, clearing, protection of land</a:t>
            </a:r>
          </a:p>
          <a:p>
            <a:endParaRPr lang="en-US" dirty="0"/>
          </a:p>
        </p:txBody>
      </p:sp>
      <p:sp>
        <p:nvSpPr>
          <p:cNvPr id="3" name="Title 2"/>
          <p:cNvSpPr>
            <a:spLocks noGrp="1"/>
          </p:cNvSpPr>
          <p:nvPr>
            <p:ph type="title"/>
          </p:nvPr>
        </p:nvSpPr>
        <p:spPr/>
        <p:txBody>
          <a:bodyPr/>
          <a:lstStyle/>
          <a:p>
            <a:r>
              <a:rPr lang="en-US" dirty="0" smtClean="0"/>
              <a:t>Effects of Agriculture</a:t>
            </a:r>
            <a:endParaRPr lang="en-US" dirty="0"/>
          </a:p>
        </p:txBody>
      </p:sp>
      <p:sp>
        <p:nvSpPr>
          <p:cNvPr id="5" name="Text Placeholder 4"/>
          <p:cNvSpPr>
            <a:spLocks noGrp="1"/>
          </p:cNvSpPr>
          <p:nvPr>
            <p:ph type="body" idx="3"/>
          </p:nvPr>
        </p:nvSpPr>
        <p:spPr/>
        <p:txBody>
          <a:bodyPr/>
          <a:lstStyle/>
          <a:p>
            <a:r>
              <a:rPr lang="en-US" dirty="0" smtClean="0"/>
              <a:t>Negative</a:t>
            </a:r>
            <a:endParaRPr lang="en-US" dirty="0"/>
          </a:p>
        </p:txBody>
      </p:sp>
    </p:spTree>
    <p:extLst>
      <p:ext uri="{BB962C8B-B14F-4D97-AF65-F5344CB8AC3E}">
        <p14:creationId xmlns:p14="http://schemas.microsoft.com/office/powerpoint/2010/main" val="26984391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endParaRPr lang="en-US"/>
          </a:p>
        </p:txBody>
      </p:sp>
      <p:sp>
        <p:nvSpPr>
          <p:cNvPr id="3" name="Content Placeholder 2"/>
          <p:cNvSpPr>
            <a:spLocks noGrp="1"/>
          </p:cNvSpPr>
          <p:nvPr>
            <p:ph sz="half" idx="2"/>
          </p:nvPr>
        </p:nvSpPr>
        <p:spPr/>
        <p:txBody>
          <a:bodyPr/>
          <a:lstStyle/>
          <a:p>
            <a:endParaRPr lang="en-US"/>
          </a:p>
        </p:txBody>
      </p:sp>
      <p:sp>
        <p:nvSpPr>
          <p:cNvPr id="4" name="Content Placeholder 3"/>
          <p:cNvSpPr>
            <a:spLocks noGrp="1"/>
          </p:cNvSpPr>
          <p:nvPr>
            <p:ph sz="quarter" idx="4"/>
          </p:nvPr>
        </p:nvSpPr>
        <p:spPr/>
        <p:txBody>
          <a:bodyPr/>
          <a:lstStyle/>
          <a:p>
            <a:endParaRPr lang="en-US"/>
          </a:p>
        </p:txBody>
      </p:sp>
      <p:sp>
        <p:nvSpPr>
          <p:cNvPr id="5" name="Title 4"/>
          <p:cNvSpPr>
            <a:spLocks noGrp="1"/>
          </p:cNvSpPr>
          <p:nvPr>
            <p:ph type="title"/>
          </p:nvPr>
        </p:nvSpPr>
        <p:spPr/>
        <p:txBody>
          <a:bodyPr/>
          <a:lstStyle/>
          <a:p>
            <a:endParaRPr lang="en-US"/>
          </a:p>
        </p:txBody>
      </p:sp>
      <p:sp>
        <p:nvSpPr>
          <p:cNvPr id="6" name="Text Placeholder 5"/>
          <p:cNvSpPr>
            <a:spLocks noGrp="1"/>
          </p:cNvSpPr>
          <p:nvPr>
            <p:ph type="body" idx="3"/>
          </p:nvPr>
        </p:nvSpPr>
        <p:spPr/>
        <p:txBody>
          <a:bodyPr/>
          <a:lstStyle/>
          <a:p>
            <a:endParaRPr lang="en-US"/>
          </a:p>
        </p:txBody>
      </p:sp>
      <p:pic>
        <p:nvPicPr>
          <p:cNvPr id="19458" name="Picture 2" descr="http://upload.wikimedia.org/wikipedia/commons/3/35/Stonehenge_on_27.01.08.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7882"/>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65776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idx="1"/>
          </p:nvPr>
        </p:nvSpPr>
        <p:spPr/>
        <p:txBody>
          <a:bodyPr/>
          <a:lstStyle/>
          <a:p>
            <a:r>
              <a:rPr lang="en-US" dirty="0" smtClean="0"/>
              <a:t>Jericho</a:t>
            </a:r>
            <a:endParaRPr lang="en-US" dirty="0"/>
          </a:p>
        </p:txBody>
      </p:sp>
      <p:sp>
        <p:nvSpPr>
          <p:cNvPr id="10" name="Content Placeholder 9"/>
          <p:cNvSpPr>
            <a:spLocks noGrp="1"/>
          </p:cNvSpPr>
          <p:nvPr>
            <p:ph sz="half" idx="2"/>
          </p:nvPr>
        </p:nvSpPr>
        <p:spPr/>
        <p:txBody>
          <a:bodyPr/>
          <a:lstStyle/>
          <a:p>
            <a:r>
              <a:rPr lang="en-US" dirty="0" smtClean="0"/>
              <a:t>Jordan River</a:t>
            </a:r>
          </a:p>
          <a:p>
            <a:r>
              <a:rPr lang="en-US" dirty="0" smtClean="0"/>
              <a:t>Round, mud dwellings </a:t>
            </a:r>
          </a:p>
          <a:p>
            <a:pPr lvl="1"/>
            <a:r>
              <a:rPr lang="en-US" dirty="0" smtClean="0"/>
              <a:t>(early dwellings)</a:t>
            </a:r>
          </a:p>
          <a:p>
            <a:r>
              <a:rPr lang="en-US" dirty="0" smtClean="0"/>
              <a:t>Rectangular buildings</a:t>
            </a:r>
          </a:p>
          <a:p>
            <a:pPr lvl="1"/>
            <a:r>
              <a:rPr lang="en-US" dirty="0" smtClean="0"/>
              <a:t>Open courtyards</a:t>
            </a:r>
          </a:p>
          <a:p>
            <a:pPr lvl="1"/>
            <a:r>
              <a:rPr lang="en-US" dirty="0" smtClean="0"/>
              <a:t>Plastered walls</a:t>
            </a:r>
          </a:p>
          <a:p>
            <a:pPr lvl="1"/>
            <a:r>
              <a:rPr lang="en-US" dirty="0" smtClean="0"/>
              <a:t>(later dwellings)</a:t>
            </a:r>
          </a:p>
          <a:p>
            <a:r>
              <a:rPr lang="en-US" dirty="0" smtClean="0"/>
              <a:t>Stone wall protection</a:t>
            </a:r>
            <a:endParaRPr lang="en-US" dirty="0"/>
          </a:p>
        </p:txBody>
      </p:sp>
      <p:sp>
        <p:nvSpPr>
          <p:cNvPr id="12" name="Content Placeholder 11"/>
          <p:cNvSpPr>
            <a:spLocks noGrp="1"/>
          </p:cNvSpPr>
          <p:nvPr>
            <p:ph sz="quarter" idx="4"/>
          </p:nvPr>
        </p:nvSpPr>
        <p:spPr/>
        <p:txBody>
          <a:bodyPr/>
          <a:lstStyle/>
          <a:p>
            <a:r>
              <a:rPr lang="en-US" dirty="0" smtClean="0"/>
              <a:t>Turkey</a:t>
            </a:r>
          </a:p>
          <a:p>
            <a:r>
              <a:rPr lang="en-US" dirty="0" smtClean="0"/>
              <a:t>Mud brick</a:t>
            </a:r>
          </a:p>
          <a:p>
            <a:r>
              <a:rPr lang="en-US" dirty="0" smtClean="0"/>
              <a:t>NO protective wall</a:t>
            </a:r>
          </a:p>
          <a:p>
            <a:r>
              <a:rPr lang="en-US" dirty="0" smtClean="0"/>
              <a:t>Long distance trade</a:t>
            </a:r>
          </a:p>
          <a:p>
            <a:r>
              <a:rPr lang="en-US" dirty="0" smtClean="0"/>
              <a:t>Metallurgy</a:t>
            </a:r>
          </a:p>
          <a:p>
            <a:endParaRPr lang="en-US" dirty="0"/>
          </a:p>
        </p:txBody>
      </p:sp>
      <p:sp>
        <p:nvSpPr>
          <p:cNvPr id="7" name="Title 6"/>
          <p:cNvSpPr>
            <a:spLocks noGrp="1"/>
          </p:cNvSpPr>
          <p:nvPr>
            <p:ph type="title"/>
          </p:nvPr>
        </p:nvSpPr>
        <p:spPr/>
        <p:txBody>
          <a:bodyPr/>
          <a:lstStyle/>
          <a:p>
            <a:r>
              <a:rPr lang="en-US" dirty="0" smtClean="0"/>
              <a:t>Early Cities</a:t>
            </a:r>
            <a:endParaRPr lang="en-US" dirty="0"/>
          </a:p>
        </p:txBody>
      </p:sp>
      <p:sp>
        <p:nvSpPr>
          <p:cNvPr id="11" name="Text Placeholder 10"/>
          <p:cNvSpPr>
            <a:spLocks noGrp="1"/>
          </p:cNvSpPr>
          <p:nvPr>
            <p:ph type="body" idx="3"/>
          </p:nvPr>
        </p:nvSpPr>
        <p:spPr/>
        <p:txBody>
          <a:bodyPr/>
          <a:lstStyle/>
          <a:p>
            <a:r>
              <a:rPr lang="en-US" dirty="0" err="1" smtClean="0"/>
              <a:t>Çatal</a:t>
            </a:r>
            <a:r>
              <a:rPr lang="en-US" dirty="0" smtClean="0"/>
              <a:t> </a:t>
            </a:r>
            <a:r>
              <a:rPr lang="en-US" dirty="0" err="1"/>
              <a:t>H</a:t>
            </a:r>
            <a:r>
              <a:rPr lang="en-US" dirty="0" err="1" smtClean="0"/>
              <a:t>üyük</a:t>
            </a:r>
            <a:endParaRPr lang="en-US" dirty="0"/>
          </a:p>
        </p:txBody>
      </p:sp>
    </p:spTree>
    <p:extLst>
      <p:ext uri="{BB962C8B-B14F-4D97-AF65-F5344CB8AC3E}">
        <p14:creationId xmlns:p14="http://schemas.microsoft.com/office/powerpoint/2010/main" val="12088735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4" name="Picture 4" descr="01p2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90750" y="76200"/>
            <a:ext cx="4760913" cy="670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5842" name="Rectangle 2" hidden="1"/>
          <p:cNvSpPr>
            <a:spLocks noGrp="1" noChangeArrowheads="1"/>
          </p:cNvSpPr>
          <p:nvPr>
            <p:ph type="title"/>
          </p:nvPr>
        </p:nvSpPr>
        <p:spPr/>
        <p:txBody>
          <a:bodyPr/>
          <a:lstStyle/>
          <a:p>
            <a:endParaRPr lang="en-US" altLang="en-US"/>
          </a:p>
        </p:txBody>
      </p:sp>
      <p:sp>
        <p:nvSpPr>
          <p:cNvPr id="35843" name="Rectangle 3"/>
          <p:cNvSpPr>
            <a:spLocks noChangeArrowheads="1"/>
          </p:cNvSpPr>
          <p:nvPr/>
        </p:nvSpPr>
        <p:spPr bwMode="auto">
          <a:xfrm>
            <a:off x="8632825" y="6584950"/>
            <a:ext cx="511175" cy="265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058" tIns="41029" rIns="82058" bIns="41029">
            <a:spAutoFit/>
          </a:bodyPr>
          <a:lstStyle>
            <a:lvl1pPr defTabSz="820738">
              <a:defRPr>
                <a:solidFill>
                  <a:schemeClr val="tx1"/>
                </a:solidFill>
                <a:latin typeface="Arial" pitchFamily="34" charset="0"/>
                <a:cs typeface="Arial" pitchFamily="34" charset="0"/>
              </a:defRPr>
            </a:lvl1pPr>
            <a:lvl2pPr marL="409575" defTabSz="820738">
              <a:defRPr>
                <a:solidFill>
                  <a:schemeClr val="tx1"/>
                </a:solidFill>
                <a:latin typeface="Arial" pitchFamily="34" charset="0"/>
                <a:cs typeface="Arial" pitchFamily="34" charset="0"/>
              </a:defRPr>
            </a:lvl2pPr>
            <a:lvl3pPr marL="820738" defTabSz="820738">
              <a:defRPr>
                <a:solidFill>
                  <a:schemeClr val="tx1"/>
                </a:solidFill>
                <a:latin typeface="Arial" pitchFamily="34" charset="0"/>
                <a:cs typeface="Arial" pitchFamily="34" charset="0"/>
              </a:defRPr>
            </a:lvl3pPr>
            <a:lvl4pPr marL="1230313" defTabSz="820738">
              <a:defRPr>
                <a:solidFill>
                  <a:schemeClr val="tx1"/>
                </a:solidFill>
                <a:latin typeface="Arial" pitchFamily="34" charset="0"/>
                <a:cs typeface="Arial" pitchFamily="34" charset="0"/>
              </a:defRPr>
            </a:lvl4pPr>
            <a:lvl5pPr marL="1641475" defTabSz="820738">
              <a:defRPr>
                <a:solidFill>
                  <a:schemeClr val="tx1"/>
                </a:solidFill>
                <a:latin typeface="Arial" pitchFamily="34" charset="0"/>
                <a:cs typeface="Arial" pitchFamily="34" charset="0"/>
              </a:defRPr>
            </a:lvl5pPr>
            <a:lvl6pPr marL="2098675" defTabSz="820738" fontAlgn="base">
              <a:spcBef>
                <a:spcPct val="0"/>
              </a:spcBef>
              <a:spcAft>
                <a:spcPct val="0"/>
              </a:spcAft>
              <a:defRPr>
                <a:solidFill>
                  <a:schemeClr val="tx1"/>
                </a:solidFill>
                <a:latin typeface="Arial" pitchFamily="34" charset="0"/>
                <a:cs typeface="Arial" pitchFamily="34" charset="0"/>
              </a:defRPr>
            </a:lvl6pPr>
            <a:lvl7pPr marL="2555875" defTabSz="820738" fontAlgn="base">
              <a:spcBef>
                <a:spcPct val="0"/>
              </a:spcBef>
              <a:spcAft>
                <a:spcPct val="0"/>
              </a:spcAft>
              <a:defRPr>
                <a:solidFill>
                  <a:schemeClr val="tx1"/>
                </a:solidFill>
                <a:latin typeface="Arial" pitchFamily="34" charset="0"/>
                <a:cs typeface="Arial" pitchFamily="34" charset="0"/>
              </a:defRPr>
            </a:lvl7pPr>
            <a:lvl8pPr marL="3013075" defTabSz="820738" fontAlgn="base">
              <a:spcBef>
                <a:spcPct val="0"/>
              </a:spcBef>
              <a:spcAft>
                <a:spcPct val="0"/>
              </a:spcAft>
              <a:defRPr>
                <a:solidFill>
                  <a:schemeClr val="tx1"/>
                </a:solidFill>
                <a:latin typeface="Arial" pitchFamily="34" charset="0"/>
                <a:cs typeface="Arial" pitchFamily="34" charset="0"/>
              </a:defRPr>
            </a:lvl8pPr>
            <a:lvl9pPr marL="3470275" defTabSz="820738" fontAlgn="base">
              <a:spcBef>
                <a:spcPct val="0"/>
              </a:spcBef>
              <a:spcAft>
                <a:spcPct val="0"/>
              </a:spcAft>
              <a:defRPr>
                <a:solidFill>
                  <a:schemeClr val="tx1"/>
                </a:solidFill>
                <a:latin typeface="Arial" pitchFamily="34" charset="0"/>
                <a:cs typeface="Arial" pitchFamily="34" charset="0"/>
              </a:defRPr>
            </a:lvl9pPr>
          </a:lstStyle>
          <a:p>
            <a:pPr algn="r" eaLnBrk="0" hangingPunct="0"/>
            <a:r>
              <a:rPr lang="en-US" altLang="en-US" sz="1200" b="1"/>
              <a:t>p. 23</a:t>
            </a:r>
          </a:p>
        </p:txBody>
      </p:sp>
    </p:spTree>
    <p:extLst>
      <p:ext uri="{BB962C8B-B14F-4D97-AF65-F5344CB8AC3E}">
        <p14:creationId xmlns:p14="http://schemas.microsoft.com/office/powerpoint/2010/main" val="40475835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pPr marL="571500" indent="-571500">
              <a:buFont typeface="+mj-lt"/>
              <a:buAutoNum type="romanUcPeriod"/>
            </a:pPr>
            <a:r>
              <a:rPr lang="en-US" dirty="0" smtClean="0"/>
              <a:t>Hunter-gatherers migrated from East Africa to Eurasia, Australia, the Americas</a:t>
            </a:r>
          </a:p>
          <a:p>
            <a:pPr marL="937260" lvl="1" indent="-571500">
              <a:buFont typeface="+mj-lt"/>
              <a:buAutoNum type="alphaUcPeriod"/>
            </a:pPr>
            <a:r>
              <a:rPr lang="en-US" dirty="0" smtClean="0"/>
              <a:t>Humans used fire in new ways</a:t>
            </a:r>
          </a:p>
          <a:p>
            <a:pPr marL="937260" lvl="1" indent="-571500">
              <a:buFont typeface="+mj-lt"/>
              <a:buAutoNum type="alphaUcPeriod"/>
            </a:pPr>
            <a:r>
              <a:rPr lang="en-US" dirty="0" smtClean="0"/>
              <a:t>Humans developed tools</a:t>
            </a:r>
          </a:p>
          <a:p>
            <a:pPr marL="937260" lvl="1" indent="-571500">
              <a:buFont typeface="+mj-lt"/>
              <a:buAutoNum type="alphaUcPeriod"/>
            </a:pPr>
            <a:r>
              <a:rPr lang="en-US" dirty="0" smtClean="0"/>
              <a:t>Small groups of hunter/gatherers made what they needed to survive; some weren’t self-sufficient and traded people, ideas, goods</a:t>
            </a:r>
            <a:endParaRPr lang="en-US" dirty="0"/>
          </a:p>
        </p:txBody>
      </p:sp>
      <p:sp>
        <p:nvSpPr>
          <p:cNvPr id="4" name="Title 3"/>
          <p:cNvSpPr>
            <a:spLocks noGrp="1"/>
          </p:cNvSpPr>
          <p:nvPr>
            <p:ph type="title"/>
          </p:nvPr>
        </p:nvSpPr>
        <p:spPr/>
        <p:txBody>
          <a:bodyPr>
            <a:noAutofit/>
          </a:bodyPr>
          <a:lstStyle/>
          <a:p>
            <a:pPr algn="ctr"/>
            <a:r>
              <a:rPr lang="en-US" sz="3600" dirty="0" smtClean="0"/>
              <a:t>1.1 Big Geography/Peopling of the Earth</a:t>
            </a:r>
            <a:endParaRPr lang="en-US" sz="3600" dirty="0"/>
          </a:p>
        </p:txBody>
      </p:sp>
    </p:spTree>
    <p:extLst>
      <p:ext uri="{BB962C8B-B14F-4D97-AF65-F5344CB8AC3E}">
        <p14:creationId xmlns:p14="http://schemas.microsoft.com/office/powerpoint/2010/main" val="39972609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8229600" cy="4953000"/>
          </a:xfrm>
        </p:spPr>
        <p:txBody>
          <a:bodyPr>
            <a:normAutofit/>
          </a:bodyPr>
          <a:lstStyle/>
          <a:p>
            <a:r>
              <a:rPr lang="en-US" dirty="0" smtClean="0"/>
              <a:t>1856: </a:t>
            </a:r>
            <a:r>
              <a:rPr lang="en-US" dirty="0" err="1" smtClean="0"/>
              <a:t>Neander</a:t>
            </a:r>
            <a:r>
              <a:rPr lang="en-US" dirty="0" smtClean="0"/>
              <a:t> Valley (Germany</a:t>
            </a:r>
          </a:p>
          <a:p>
            <a:pPr lvl="1"/>
            <a:r>
              <a:rPr lang="en-US" dirty="0" smtClean="0"/>
              <a:t>Fossilized bones of “</a:t>
            </a:r>
            <a:r>
              <a:rPr lang="en-US" dirty="0" err="1" smtClean="0"/>
              <a:t>neanderthals</a:t>
            </a:r>
            <a:r>
              <a:rPr lang="en-US" dirty="0" smtClean="0"/>
              <a:t>”</a:t>
            </a:r>
          </a:p>
          <a:p>
            <a:pPr lvl="1"/>
            <a:r>
              <a:rPr lang="en-US" dirty="0" smtClean="0"/>
              <a:t>Modern human body, heavy brow ridge, low </a:t>
            </a:r>
            <a:r>
              <a:rPr lang="en-US" dirty="0" err="1" smtClean="0"/>
              <a:t>forhead</a:t>
            </a:r>
            <a:endParaRPr lang="en-US" dirty="0" smtClean="0"/>
          </a:p>
          <a:p>
            <a:pPr lvl="1"/>
            <a:r>
              <a:rPr lang="en-US" dirty="0" smtClean="0"/>
              <a:t>Common in Europe 40,000 years ago</a:t>
            </a:r>
          </a:p>
          <a:p>
            <a:r>
              <a:rPr lang="en-US" dirty="0" smtClean="0"/>
              <a:t>Charles Darwin</a:t>
            </a:r>
          </a:p>
          <a:p>
            <a:pPr lvl="1"/>
            <a:r>
              <a:rPr lang="en-US" i="1" dirty="0" smtClean="0"/>
              <a:t>On the Origin of Species </a:t>
            </a:r>
            <a:r>
              <a:rPr lang="en-US" dirty="0" smtClean="0"/>
              <a:t>(1859)</a:t>
            </a:r>
          </a:p>
          <a:p>
            <a:pPr lvl="2"/>
            <a:r>
              <a:rPr lang="en-US" dirty="0" smtClean="0"/>
              <a:t>Diversity of species and changes over time = evolution</a:t>
            </a:r>
          </a:p>
          <a:p>
            <a:pPr lvl="2"/>
            <a:r>
              <a:rPr lang="en-US" dirty="0" smtClean="0"/>
              <a:t>New species can be created through evolution</a:t>
            </a:r>
          </a:p>
          <a:p>
            <a:pPr lvl="1"/>
            <a:r>
              <a:rPr lang="en-US" i="1" dirty="0" smtClean="0"/>
              <a:t>The Descent of Man </a:t>
            </a:r>
            <a:r>
              <a:rPr lang="en-US" dirty="0" smtClean="0"/>
              <a:t>(1871)</a:t>
            </a:r>
          </a:p>
          <a:p>
            <a:pPr lvl="2"/>
            <a:r>
              <a:rPr lang="en-US" dirty="0" smtClean="0"/>
              <a:t>Humans share characteristics with African Apes</a:t>
            </a:r>
          </a:p>
          <a:p>
            <a:pPr lvl="2"/>
            <a:r>
              <a:rPr lang="en-US" dirty="0" smtClean="0"/>
              <a:t>Therefore-humans evolved in Africa  (“African Genesis”)</a:t>
            </a:r>
            <a:endParaRPr lang="en-US" dirty="0"/>
          </a:p>
        </p:txBody>
      </p:sp>
      <p:sp>
        <p:nvSpPr>
          <p:cNvPr id="3" name="Title 2"/>
          <p:cNvSpPr>
            <a:spLocks noGrp="1"/>
          </p:cNvSpPr>
          <p:nvPr>
            <p:ph type="title"/>
          </p:nvPr>
        </p:nvSpPr>
        <p:spPr/>
        <p:txBody>
          <a:bodyPr/>
          <a:lstStyle/>
          <a:p>
            <a:r>
              <a:rPr lang="en-US" dirty="0" smtClean="0"/>
              <a:t>Evolution</a:t>
            </a:r>
            <a:endParaRPr lang="en-US" dirty="0"/>
          </a:p>
        </p:txBody>
      </p:sp>
    </p:spTree>
    <p:extLst>
      <p:ext uri="{BB962C8B-B14F-4D97-AF65-F5344CB8AC3E}">
        <p14:creationId xmlns:p14="http://schemas.microsoft.com/office/powerpoint/2010/main" val="16347889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Java Man: Indonesia (1891)</a:t>
            </a:r>
          </a:p>
          <a:p>
            <a:r>
              <a:rPr lang="en-US" dirty="0" smtClean="0"/>
              <a:t>Australopithecus </a:t>
            </a:r>
            <a:r>
              <a:rPr lang="en-US" dirty="0" err="1" smtClean="0"/>
              <a:t>africanus</a:t>
            </a:r>
            <a:r>
              <a:rPr lang="en-US" dirty="0" smtClean="0"/>
              <a:t>: southern Africa (1924)</a:t>
            </a:r>
          </a:p>
          <a:p>
            <a:pPr lvl="1"/>
            <a:r>
              <a:rPr lang="en-US" dirty="0" smtClean="0"/>
              <a:t>“African southern ape”</a:t>
            </a:r>
          </a:p>
          <a:p>
            <a:pPr lvl="1"/>
            <a:r>
              <a:rPr lang="en-US" dirty="0" smtClean="0"/>
              <a:t>Transitional creature between apes and humans</a:t>
            </a:r>
          </a:p>
          <a:p>
            <a:pPr lvl="1"/>
            <a:r>
              <a:rPr lang="en-US" dirty="0" smtClean="0"/>
              <a:t>Walked upright (bipedalism), small brain</a:t>
            </a:r>
          </a:p>
          <a:p>
            <a:r>
              <a:rPr lang="en-US" dirty="0" smtClean="0"/>
              <a:t>Peking Man: Beijing, China (1929)</a:t>
            </a:r>
          </a:p>
          <a:p>
            <a:r>
              <a:rPr lang="en-US" dirty="0" smtClean="0"/>
              <a:t>Lucy: Ethiopia (1974)</a:t>
            </a:r>
          </a:p>
        </p:txBody>
      </p:sp>
      <p:sp>
        <p:nvSpPr>
          <p:cNvPr id="3" name="Title 2"/>
          <p:cNvSpPr>
            <a:spLocks noGrp="1"/>
          </p:cNvSpPr>
          <p:nvPr>
            <p:ph type="title"/>
          </p:nvPr>
        </p:nvSpPr>
        <p:spPr/>
        <p:txBody>
          <a:bodyPr/>
          <a:lstStyle/>
          <a:p>
            <a:r>
              <a:rPr lang="en-US" dirty="0" smtClean="0"/>
              <a:t>Early Humans</a:t>
            </a:r>
            <a:endParaRPr lang="en-US" dirty="0"/>
          </a:p>
        </p:txBody>
      </p:sp>
    </p:spTree>
    <p:extLst>
      <p:ext uri="{BB962C8B-B14F-4D97-AF65-F5344CB8AC3E}">
        <p14:creationId xmlns:p14="http://schemas.microsoft.com/office/powerpoint/2010/main" val="3309413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Early Humans</a:t>
            </a:r>
            <a:endParaRPr lang="en-US" dirty="0"/>
          </a:p>
        </p:txBody>
      </p:sp>
      <p:sp>
        <p:nvSpPr>
          <p:cNvPr id="2" name="Content Placeholder 1"/>
          <p:cNvSpPr>
            <a:spLocks noGrp="1"/>
          </p:cNvSpPr>
          <p:nvPr>
            <p:ph sz="half" idx="1"/>
          </p:nvPr>
        </p:nvSpPr>
        <p:spPr/>
        <p:txBody>
          <a:bodyPr>
            <a:normAutofit fontScale="92500" lnSpcReduction="10000"/>
          </a:bodyPr>
          <a:lstStyle/>
          <a:p>
            <a:r>
              <a:rPr lang="en-US" dirty="0"/>
              <a:t>Great Ice Age</a:t>
            </a:r>
          </a:p>
          <a:p>
            <a:pPr lvl="1"/>
            <a:r>
              <a:rPr lang="en-US" dirty="0"/>
              <a:t>Pleistocene epoch</a:t>
            </a:r>
          </a:p>
          <a:p>
            <a:pPr lvl="1"/>
            <a:r>
              <a:rPr lang="en-US" dirty="0"/>
              <a:t>2 million BCE – 9,000 BCE</a:t>
            </a:r>
          </a:p>
          <a:p>
            <a:pPr lvl="1"/>
            <a:r>
              <a:rPr lang="en-US" dirty="0"/>
              <a:t>Temp. changes</a:t>
            </a:r>
          </a:p>
          <a:p>
            <a:pPr lvl="1"/>
            <a:r>
              <a:rPr lang="en-US" dirty="0"/>
              <a:t>Rainfall/vegetation changes</a:t>
            </a:r>
          </a:p>
          <a:p>
            <a:r>
              <a:rPr lang="en-US" dirty="0"/>
              <a:t>Homo </a:t>
            </a:r>
            <a:r>
              <a:rPr lang="en-US" dirty="0" err="1"/>
              <a:t>habilis</a:t>
            </a:r>
            <a:endParaRPr lang="en-US" dirty="0"/>
          </a:p>
          <a:p>
            <a:pPr lvl="1"/>
            <a:r>
              <a:rPr lang="en-US" dirty="0"/>
              <a:t>Handy human</a:t>
            </a:r>
          </a:p>
          <a:p>
            <a:pPr lvl="1"/>
            <a:r>
              <a:rPr lang="en-US" dirty="0"/>
              <a:t>Larger </a:t>
            </a:r>
            <a:r>
              <a:rPr lang="en-US" dirty="0" smtClean="0"/>
              <a:t>brain</a:t>
            </a:r>
          </a:p>
          <a:p>
            <a:pPr lvl="1"/>
            <a:r>
              <a:rPr lang="en-US" dirty="0" smtClean="0"/>
              <a:t>Ability to locate foods throughout seasons/remember locations</a:t>
            </a:r>
            <a:endParaRPr lang="en-US" dirty="0"/>
          </a:p>
          <a:p>
            <a:pPr lvl="1"/>
            <a:endParaRPr lang="en-US" dirty="0"/>
          </a:p>
          <a:p>
            <a:endParaRPr lang="en-US" dirty="0"/>
          </a:p>
        </p:txBody>
      </p:sp>
      <p:sp>
        <p:nvSpPr>
          <p:cNvPr id="4" name="Content Placeholder 3"/>
          <p:cNvSpPr>
            <a:spLocks noGrp="1"/>
          </p:cNvSpPr>
          <p:nvPr>
            <p:ph sz="half" idx="2"/>
          </p:nvPr>
        </p:nvSpPr>
        <p:spPr/>
        <p:txBody>
          <a:bodyPr>
            <a:normAutofit fontScale="92500" lnSpcReduction="10000"/>
          </a:bodyPr>
          <a:lstStyle/>
          <a:p>
            <a:r>
              <a:rPr lang="en-US" dirty="0"/>
              <a:t>Homo erectus</a:t>
            </a:r>
          </a:p>
          <a:p>
            <a:pPr lvl="1"/>
            <a:r>
              <a:rPr lang="en-US" dirty="0"/>
              <a:t>Upright human</a:t>
            </a:r>
          </a:p>
          <a:p>
            <a:pPr lvl="1"/>
            <a:r>
              <a:rPr lang="en-US" dirty="0"/>
              <a:t>First to be found throughout and outside of Africa</a:t>
            </a:r>
          </a:p>
          <a:p>
            <a:r>
              <a:rPr lang="en-US" dirty="0" smtClean="0"/>
              <a:t>Homo sapiens</a:t>
            </a:r>
          </a:p>
          <a:p>
            <a:pPr lvl="1"/>
            <a:r>
              <a:rPr lang="en-US" dirty="0" smtClean="0"/>
              <a:t>Wise human</a:t>
            </a:r>
            <a:endParaRPr lang="en-US" dirty="0" smtClean="0"/>
          </a:p>
          <a:p>
            <a:pPr lvl="1"/>
            <a:r>
              <a:rPr lang="en-US" dirty="0" smtClean="0"/>
              <a:t>Modern humans</a:t>
            </a:r>
          </a:p>
          <a:p>
            <a:pPr lvl="1"/>
            <a:r>
              <a:rPr lang="en-US" dirty="0" smtClean="0"/>
              <a:t>Migrated from Africa to  Europe, Asia, the Americas</a:t>
            </a:r>
            <a:endParaRPr lang="en-US" dirty="0"/>
          </a:p>
          <a:p>
            <a:endParaRPr lang="en-US" dirty="0"/>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035" t="47762" r="37274" b="24253"/>
          <a:stretch/>
        </p:blipFill>
        <p:spPr bwMode="auto">
          <a:xfrm>
            <a:off x="4038600" y="5023945"/>
            <a:ext cx="4749800" cy="1295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894610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2" name="Picture 4" descr="01map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 y="798513"/>
            <a:ext cx="8991600" cy="526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410" name="Rectangle 2" hidden="1"/>
          <p:cNvSpPr>
            <a:spLocks noGrp="1" noChangeArrowheads="1"/>
          </p:cNvSpPr>
          <p:nvPr>
            <p:ph type="title"/>
          </p:nvPr>
        </p:nvSpPr>
        <p:spPr/>
        <p:txBody>
          <a:bodyPr/>
          <a:lstStyle/>
          <a:p>
            <a:endParaRPr lang="en-US" altLang="en-US"/>
          </a:p>
        </p:txBody>
      </p:sp>
      <p:sp>
        <p:nvSpPr>
          <p:cNvPr id="17411" name="Rectangle 3"/>
          <p:cNvSpPr>
            <a:spLocks noChangeArrowheads="1"/>
          </p:cNvSpPr>
          <p:nvPr/>
        </p:nvSpPr>
        <p:spPr bwMode="auto">
          <a:xfrm>
            <a:off x="8053349" y="6584950"/>
            <a:ext cx="1090651" cy="26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058" tIns="41029" rIns="82058" bIns="41029">
            <a:spAutoFit/>
          </a:bodyPr>
          <a:lstStyle>
            <a:lvl1pPr defTabSz="820738">
              <a:defRPr>
                <a:solidFill>
                  <a:schemeClr val="tx1"/>
                </a:solidFill>
                <a:latin typeface="Arial" pitchFamily="34" charset="0"/>
                <a:cs typeface="Arial" pitchFamily="34" charset="0"/>
              </a:defRPr>
            </a:lvl1pPr>
            <a:lvl2pPr marL="409575" defTabSz="820738">
              <a:defRPr>
                <a:solidFill>
                  <a:schemeClr val="tx1"/>
                </a:solidFill>
                <a:latin typeface="Arial" pitchFamily="34" charset="0"/>
                <a:cs typeface="Arial" pitchFamily="34" charset="0"/>
              </a:defRPr>
            </a:lvl2pPr>
            <a:lvl3pPr marL="820738" defTabSz="820738">
              <a:defRPr>
                <a:solidFill>
                  <a:schemeClr val="tx1"/>
                </a:solidFill>
                <a:latin typeface="Arial" pitchFamily="34" charset="0"/>
                <a:cs typeface="Arial" pitchFamily="34" charset="0"/>
              </a:defRPr>
            </a:lvl3pPr>
            <a:lvl4pPr marL="1230313" defTabSz="820738">
              <a:defRPr>
                <a:solidFill>
                  <a:schemeClr val="tx1"/>
                </a:solidFill>
                <a:latin typeface="Arial" pitchFamily="34" charset="0"/>
                <a:cs typeface="Arial" pitchFamily="34" charset="0"/>
              </a:defRPr>
            </a:lvl4pPr>
            <a:lvl5pPr marL="1641475" defTabSz="820738">
              <a:defRPr>
                <a:solidFill>
                  <a:schemeClr val="tx1"/>
                </a:solidFill>
                <a:latin typeface="Arial" pitchFamily="34" charset="0"/>
                <a:cs typeface="Arial" pitchFamily="34" charset="0"/>
              </a:defRPr>
            </a:lvl5pPr>
            <a:lvl6pPr marL="2098675" defTabSz="820738" fontAlgn="base">
              <a:spcBef>
                <a:spcPct val="0"/>
              </a:spcBef>
              <a:spcAft>
                <a:spcPct val="0"/>
              </a:spcAft>
              <a:defRPr>
                <a:solidFill>
                  <a:schemeClr val="tx1"/>
                </a:solidFill>
                <a:latin typeface="Arial" pitchFamily="34" charset="0"/>
                <a:cs typeface="Arial" pitchFamily="34" charset="0"/>
              </a:defRPr>
            </a:lvl6pPr>
            <a:lvl7pPr marL="2555875" defTabSz="820738" fontAlgn="base">
              <a:spcBef>
                <a:spcPct val="0"/>
              </a:spcBef>
              <a:spcAft>
                <a:spcPct val="0"/>
              </a:spcAft>
              <a:defRPr>
                <a:solidFill>
                  <a:schemeClr val="tx1"/>
                </a:solidFill>
                <a:latin typeface="Arial" pitchFamily="34" charset="0"/>
                <a:cs typeface="Arial" pitchFamily="34" charset="0"/>
              </a:defRPr>
            </a:lvl7pPr>
            <a:lvl8pPr marL="3013075" defTabSz="820738" fontAlgn="base">
              <a:spcBef>
                <a:spcPct val="0"/>
              </a:spcBef>
              <a:spcAft>
                <a:spcPct val="0"/>
              </a:spcAft>
              <a:defRPr>
                <a:solidFill>
                  <a:schemeClr val="tx1"/>
                </a:solidFill>
                <a:latin typeface="Arial" pitchFamily="34" charset="0"/>
                <a:cs typeface="Arial" pitchFamily="34" charset="0"/>
              </a:defRPr>
            </a:lvl8pPr>
            <a:lvl9pPr marL="3470275" defTabSz="820738" fontAlgn="base">
              <a:spcBef>
                <a:spcPct val="0"/>
              </a:spcBef>
              <a:spcAft>
                <a:spcPct val="0"/>
              </a:spcAft>
              <a:defRPr>
                <a:solidFill>
                  <a:schemeClr val="tx1"/>
                </a:solidFill>
                <a:latin typeface="Arial" pitchFamily="34" charset="0"/>
                <a:cs typeface="Arial" pitchFamily="34" charset="0"/>
              </a:defRPr>
            </a:lvl9pPr>
          </a:lstStyle>
          <a:p>
            <a:pPr algn="r" eaLnBrk="0" hangingPunct="0"/>
            <a:r>
              <a:rPr lang="en-US" altLang="en-US" sz="1200" b="1" dirty="0"/>
              <a:t>Map 1-1, p. </a:t>
            </a:r>
            <a:r>
              <a:rPr lang="en-US" altLang="en-US" sz="1200" b="1" dirty="0" smtClean="0"/>
              <a:t>6</a:t>
            </a:r>
            <a:endParaRPr lang="en-US" altLang="en-US" sz="1200" b="1" dirty="0"/>
          </a:p>
        </p:txBody>
      </p:sp>
    </p:spTree>
    <p:extLst>
      <p:ext uri="{BB962C8B-B14F-4D97-AF65-F5344CB8AC3E}">
        <p14:creationId xmlns:p14="http://schemas.microsoft.com/office/powerpoint/2010/main" val="29062302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Cave Drawings</a:t>
            </a:r>
            <a:endParaRPr lang="en-US" dirty="0"/>
          </a:p>
        </p:txBody>
      </p:sp>
      <p:sp>
        <p:nvSpPr>
          <p:cNvPr id="2" name="Content Placeholder 1"/>
          <p:cNvSpPr>
            <a:spLocks noGrp="1"/>
          </p:cNvSpPr>
          <p:nvPr>
            <p:ph sz="half" idx="1"/>
          </p:nvPr>
        </p:nvSpPr>
        <p:spPr/>
        <p:txBody>
          <a:bodyPr>
            <a:normAutofit/>
          </a:bodyPr>
          <a:lstStyle/>
          <a:p>
            <a:r>
              <a:rPr lang="en-US" sz="2400" dirty="0" smtClean="0"/>
              <a:t>Display of artistic and intellect of hominids</a:t>
            </a:r>
          </a:p>
          <a:p>
            <a:r>
              <a:rPr lang="en-US" sz="2400" dirty="0" smtClean="0"/>
              <a:t>Lascaux, France</a:t>
            </a:r>
          </a:p>
          <a:p>
            <a:pPr marL="0" indent="0">
              <a:buNone/>
            </a:pPr>
            <a:r>
              <a:rPr lang="en-US" sz="1800" dirty="0">
                <a:solidFill>
                  <a:schemeClr val="bg1"/>
                </a:solidFill>
                <a:hlinkClick r:id="rId2"/>
              </a:rPr>
              <a:t>http://</a:t>
            </a:r>
            <a:r>
              <a:rPr lang="en-US" sz="1800" dirty="0" smtClean="0">
                <a:solidFill>
                  <a:schemeClr val="bg1"/>
                </a:solidFill>
                <a:hlinkClick r:id="rId2"/>
              </a:rPr>
              <a:t>www.lascaux.culture.fr/index.php?fichier=02_01.xml</a:t>
            </a:r>
            <a:r>
              <a:rPr lang="en-US" sz="1800" dirty="0" smtClean="0">
                <a:solidFill>
                  <a:schemeClr val="bg1"/>
                </a:solidFill>
              </a:rPr>
              <a:t> </a:t>
            </a:r>
          </a:p>
          <a:p>
            <a:r>
              <a:rPr lang="en-US" sz="2400" dirty="0" err="1" smtClean="0"/>
              <a:t>Chauvet</a:t>
            </a:r>
            <a:r>
              <a:rPr lang="en-US" sz="2400" dirty="0" smtClean="0"/>
              <a:t> Caves, France</a:t>
            </a:r>
          </a:p>
          <a:p>
            <a:pPr marL="0" indent="0">
              <a:buNone/>
            </a:pPr>
            <a:r>
              <a:rPr lang="en-US" sz="1800" dirty="0">
                <a:hlinkClick r:id="rId3"/>
              </a:rPr>
              <a:t>http://</a:t>
            </a:r>
            <a:r>
              <a:rPr lang="en-US" sz="1800" dirty="0" smtClean="0">
                <a:hlinkClick r:id="rId3"/>
              </a:rPr>
              <a:t>archeologie.culture.fr/chauvet/fr/visiter-grotte</a:t>
            </a:r>
            <a:r>
              <a:rPr lang="en-US" sz="1800" dirty="0" smtClean="0"/>
              <a:t> </a:t>
            </a:r>
          </a:p>
          <a:p>
            <a:pPr marL="0" indent="0" algn="ctr">
              <a:buNone/>
            </a:pPr>
            <a:r>
              <a:rPr lang="en-US" sz="1600" i="1" dirty="0" smtClean="0"/>
              <a:t>This site is in French, but you can still do the virtual tour and see the paintings.</a:t>
            </a:r>
          </a:p>
        </p:txBody>
      </p:sp>
      <p:sp>
        <p:nvSpPr>
          <p:cNvPr id="4" name="Content Placeholder 3"/>
          <p:cNvSpPr>
            <a:spLocks noGrp="1"/>
          </p:cNvSpPr>
          <p:nvPr>
            <p:ph sz="half" idx="2"/>
          </p:nvPr>
        </p:nvSpPr>
        <p:spPr/>
        <p:txBody>
          <a:bodyPr>
            <a:normAutofit/>
          </a:bodyPr>
          <a:lstStyle/>
          <a:p>
            <a:r>
              <a:rPr lang="en-US" sz="2400" dirty="0"/>
              <a:t>Altamira Cave, Spain</a:t>
            </a:r>
          </a:p>
          <a:p>
            <a:pPr marL="0" indent="0">
              <a:buNone/>
            </a:pPr>
            <a:r>
              <a:rPr lang="en-US" sz="1800" dirty="0">
                <a:hlinkClick r:id="rId4"/>
              </a:rPr>
              <a:t>http://en.museodealtamira.mcu.es/Prehistoria_y_Arte/arte_Altamira.html</a:t>
            </a:r>
            <a:r>
              <a:rPr lang="en-US" sz="1800" dirty="0"/>
              <a:t> </a:t>
            </a:r>
          </a:p>
          <a:p>
            <a:r>
              <a:rPr lang="en-US" sz="2400" dirty="0"/>
              <a:t>Cave of Hands, Argentina</a:t>
            </a:r>
          </a:p>
          <a:p>
            <a:pPr marL="0" indent="0">
              <a:buNone/>
            </a:pPr>
            <a:r>
              <a:rPr lang="en-US" sz="1800" dirty="0">
                <a:hlinkClick r:id="rId5"/>
              </a:rPr>
              <a:t>http://whc.unesco.org/en/list/936</a:t>
            </a:r>
            <a:r>
              <a:rPr lang="en-US" sz="1800" dirty="0"/>
              <a:t> </a:t>
            </a:r>
          </a:p>
          <a:p>
            <a:endParaRPr lang="en-US" dirty="0"/>
          </a:p>
        </p:txBody>
      </p:sp>
      <p:pic>
        <p:nvPicPr>
          <p:cNvPr id="9220" name="Picture 4" descr="B.C."/>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14500" y="5104414"/>
            <a:ext cx="5715000" cy="17430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35234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endParaRPr lang="en-US"/>
          </a:p>
        </p:txBody>
      </p:sp>
      <p:pic>
        <p:nvPicPr>
          <p:cNvPr id="4" name="Picture 2" descr="http://photography.nationalgeographic.com/staticfiles/NGS/Shared/StaticFiles/Photography/Images/Content/lascaux-cave-walls-438085-sw.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205089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179</TotalTime>
  <Words>1235</Words>
  <Application>Microsoft Office PowerPoint</Application>
  <PresentationFormat>On-screen Show (4:3)</PresentationFormat>
  <Paragraphs>202</Paragraphs>
  <Slides>25</Slides>
  <Notes>11</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Paper</vt:lpstr>
      <vt:lpstr>Nature, Humanity, and History</vt:lpstr>
      <vt:lpstr>PowerPoint Presentation</vt:lpstr>
      <vt:lpstr>1.1 Big Geography/Peopling of the Earth</vt:lpstr>
      <vt:lpstr>Evolution</vt:lpstr>
      <vt:lpstr>Early Humans</vt:lpstr>
      <vt:lpstr>Early Humans</vt:lpstr>
      <vt:lpstr>PowerPoint Presentation</vt:lpstr>
      <vt:lpstr>Cave Drawings</vt:lpstr>
      <vt:lpstr>PowerPoint Presentation</vt:lpstr>
      <vt:lpstr>PowerPoint Presentation</vt:lpstr>
      <vt:lpstr>PowerPoint Presentation</vt:lpstr>
      <vt:lpstr>PowerPoint Presentation</vt:lpstr>
      <vt:lpstr>The Paleolithic Age (Old Stone Age) </vt:lpstr>
      <vt:lpstr>PowerPoint Presentation</vt:lpstr>
      <vt:lpstr>Fire</vt:lpstr>
      <vt:lpstr>Hunter-Gatherer Society</vt:lpstr>
      <vt:lpstr>The Neolithic Age (New Stone Age)</vt:lpstr>
      <vt:lpstr>PowerPoint Presentation</vt:lpstr>
      <vt:lpstr>PowerPoint Presentation</vt:lpstr>
      <vt:lpstr>Animals </vt:lpstr>
      <vt:lpstr>Agriculture vs. Pastoralism</vt:lpstr>
      <vt:lpstr>Effects of Agriculture</vt:lpstr>
      <vt:lpstr>PowerPoint Presentation</vt:lpstr>
      <vt:lpstr>Early Cities</vt:lpstr>
      <vt:lpstr>PowerPoint Presentation</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Nature, Humanity, and History</dc:title>
  <dc:creator>Teacher</dc:creator>
  <cp:lastModifiedBy>Teacher</cp:lastModifiedBy>
  <cp:revision>16</cp:revision>
  <dcterms:created xsi:type="dcterms:W3CDTF">2015-05-24T23:11:08Z</dcterms:created>
  <dcterms:modified xsi:type="dcterms:W3CDTF">2015-05-29T00:25:52Z</dcterms:modified>
</cp:coreProperties>
</file>