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299" cy="25717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2949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55737" y="457200"/>
            <a:ext cx="74517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55737" y="1981200"/>
            <a:ext cx="7451725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34290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4800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6629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_ONLY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455737" y="457200"/>
            <a:ext cx="74517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455737" y="1981200"/>
            <a:ext cx="7451725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34290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4800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6629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455737" y="457200"/>
            <a:ext cx="74517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455737" y="1981200"/>
            <a:ext cx="7451725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34290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4800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6629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0"/>
            <a:ext cx="9142411" cy="68564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455737" y="457200"/>
            <a:ext cx="745172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455737" y="1981200"/>
            <a:ext cx="7451725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4800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6629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1389061" cy="6856412"/>
          </a:xfrm>
          <a:prstGeom prst="rect">
            <a:avLst/>
          </a:prstGeom>
          <a:gradFill>
            <a:gsLst>
              <a:gs pos="0">
                <a:srgbClr val="BA954A"/>
              </a:gs>
              <a:gs pos="50000">
                <a:srgbClr val="FFCC66"/>
              </a:gs>
              <a:gs pos="100000">
                <a:srgbClr val="BA954A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62200"/>
            <a:ext cx="1371599" cy="1566861"/>
          </a:xfrm>
          <a:prstGeom prst="rect">
            <a:avLst/>
          </a:prstGeom>
          <a:noFill/>
          <a:ln w="9525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" name="Shape 20"/>
          <p:cNvSpPr/>
          <p:nvPr/>
        </p:nvSpPr>
        <p:spPr>
          <a:xfrm>
            <a:off x="3048000" y="762000"/>
            <a:ext cx="4419599" cy="4114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Chinese </a:t>
            </a:r>
            <a:b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</a:br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Philosophies </a:t>
            </a:r>
            <a:b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</a:br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&amp; </a:t>
            </a:r>
            <a:b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</a:br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Ethical Codes</a:t>
            </a:r>
          </a:p>
        </p:txBody>
      </p:sp>
      <p:sp>
        <p:nvSpPr>
          <p:cNvPr id="21" name="Shape 21"/>
          <p:cNvSpPr txBox="1"/>
          <p:nvPr/>
        </p:nvSpPr>
        <p:spPr>
          <a:xfrm>
            <a:off x="2590800" y="5486400"/>
            <a:ext cx="5257799" cy="1219200"/>
          </a:xfrm>
          <a:prstGeom prst="rect">
            <a:avLst/>
          </a:prstGeom>
          <a:noFill/>
          <a:ln w="12700" cap="rnd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37B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rgbClr val="FFD37B"/>
                </a:solidFill>
                <a:latin typeface="Arial"/>
                <a:ea typeface="Arial"/>
                <a:cs typeface="Arial"/>
                <a:sym typeface="Arial"/>
              </a:rPr>
              <a:t>Ms. Susan M. </a:t>
            </a:r>
            <a:r>
              <a:rPr lang="en-US" sz="2400" b="1" i="0" u="none" strike="noStrike" cap="none" baseline="0" dirty="0" err="1">
                <a:solidFill>
                  <a:srgbClr val="FFD37B"/>
                </a:solidFill>
                <a:latin typeface="Arial"/>
                <a:ea typeface="Arial"/>
                <a:cs typeface="Arial"/>
                <a:sym typeface="Arial"/>
              </a:rPr>
              <a:t>Pojer</a:t>
            </a:r>
            <a:r>
              <a:rPr lang="en-US" sz="2400" b="1" i="0" u="none" strike="noStrike" cap="none" baseline="0" dirty="0">
                <a:solidFill>
                  <a:srgbClr val="FFD37B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 baseline="0" dirty="0">
                <a:solidFill>
                  <a:srgbClr val="FFD37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baseline="0" dirty="0">
                <a:solidFill>
                  <a:srgbClr val="FFD37B"/>
                </a:solidFill>
                <a:latin typeface="Arial"/>
                <a:ea typeface="Arial"/>
                <a:cs typeface="Arial"/>
                <a:sym typeface="Arial"/>
              </a:rPr>
              <a:t>Horace Greeley HS   </a:t>
            </a:r>
            <a:endParaRPr lang="en-US" sz="2400" b="1" i="0" u="none" strike="noStrike" cap="none" baseline="0" dirty="0" smtClean="0">
              <a:solidFill>
                <a:srgbClr val="FFD37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37B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rgbClr val="FFD37B"/>
                </a:solidFill>
                <a:latin typeface="Arial"/>
                <a:ea typeface="Arial"/>
                <a:cs typeface="Arial"/>
                <a:sym typeface="Arial"/>
              </a:rPr>
              <a:t>Chappaqua</a:t>
            </a:r>
            <a:r>
              <a:rPr lang="en-US" sz="2400" b="1" i="0" u="none" strike="noStrike" cap="none" baseline="0" dirty="0">
                <a:solidFill>
                  <a:srgbClr val="FFD37B"/>
                </a:solidFill>
                <a:latin typeface="Arial"/>
                <a:ea typeface="Arial"/>
                <a:cs typeface="Arial"/>
                <a:sym typeface="Arial"/>
              </a:rPr>
              <a:t>, NY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1752600" y="457200"/>
            <a:ext cx="7010400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Stones Engraved with Confucius' Life Stories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1600200"/>
            <a:ext cx="5714999" cy="4840286"/>
          </a:xfrm>
          <a:prstGeom prst="rect">
            <a:avLst/>
          </a:prstGeom>
          <a:noFill/>
          <a:ln w="9525" cap="rnd" cmpd="sng">
            <a:solidFill>
              <a:srgbClr val="FFC757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2667000" y="381000"/>
            <a:ext cx="5181599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Confucius' Tomb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371600"/>
            <a:ext cx="6858000" cy="5143499"/>
          </a:xfrm>
          <a:prstGeom prst="rect">
            <a:avLst/>
          </a:prstGeom>
          <a:noFill/>
          <a:ln w="12700" cap="rnd" cmpd="sng">
            <a:solidFill>
              <a:srgbClr val="FFC757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3733800" y="457200"/>
            <a:ext cx="2971799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Mencius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676400" y="1524000"/>
            <a:ext cx="7239000" cy="48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0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372 - 289 B.C.E.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Disciple of Confucius. 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Starts off with the assumption that “people 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are basically good.”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If someone does something bad, education, 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not punishment, is the answer.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omic Sans MS"/>
              <a:buChar char="ä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Good people will mend their ways in 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accordance to their inherent goodness.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2286000" y="609600"/>
            <a:ext cx="59436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Social Cohesion is Paramount!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981200" y="1808161"/>
            <a:ext cx="6781800" cy="4364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6666"/>
              <a:buFont typeface="Comic Sans MS"/>
              <a:buChar char="*"/>
            </a:pPr>
            <a:r>
              <a:rPr lang="en-US" sz="2400" b="0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emperor is the example of </a:t>
            </a:r>
            <a:b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proper behavior --&gt; “big daddy”</a:t>
            </a:r>
            <a:b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8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Social relationships are based on </a:t>
            </a:r>
            <a:b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“rites” or “rituals.”</a:t>
            </a:r>
            <a:b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8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Even religious rituals are</a:t>
            </a:r>
            <a:b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important for SOCIAL, not</a:t>
            </a:r>
            <a:b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religious reasons, acc. to Confucius.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2514600" y="533400"/>
            <a:ext cx="5486399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Differences in Cultures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2057400" y="1660525"/>
            <a:ext cx="22860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1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INDIA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981200" y="2163761"/>
            <a:ext cx="23622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Brahmin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562600" y="1660525"/>
            <a:ext cx="22860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1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CHINA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105400" y="2163761"/>
            <a:ext cx="35052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Scholar-Gentry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981200" y="2773361"/>
            <a:ext cx="2666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Kshatriyas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105400" y="2773361"/>
            <a:ext cx="2666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Peasants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981200" y="3382962"/>
            <a:ext cx="2666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Vaishyas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981200" y="3992562"/>
            <a:ext cx="2666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Shudras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105400" y="3382962"/>
            <a:ext cx="2666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Artisans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105400" y="3992562"/>
            <a:ext cx="2666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</a:t>
            </a:r>
            <a:r>
              <a:rPr lang="en-US" sz="26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Merchants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cxnSp>
        <p:nvCxnSpPr>
          <p:cNvPr id="124" name="Shape 124"/>
          <p:cNvCxnSpPr/>
          <p:nvPr/>
        </p:nvCxnSpPr>
        <p:spPr>
          <a:xfrm>
            <a:off x="1676400" y="4678362"/>
            <a:ext cx="6705599" cy="0"/>
          </a:xfrm>
          <a:prstGeom prst="straightConnector1">
            <a:avLst/>
          </a:prstGeom>
          <a:noFill/>
          <a:ln w="12700" cap="rnd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5" name="Shape 125"/>
          <p:cNvSpPr txBox="1"/>
          <p:nvPr/>
        </p:nvSpPr>
        <p:spPr>
          <a:xfrm>
            <a:off x="2590800" y="4754562"/>
            <a:ext cx="22860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Untouchables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715000" y="4754562"/>
            <a:ext cx="26669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Soldiers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715000" y="5211762"/>
            <a:ext cx="32003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Imperial Nobility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715000" y="5668962"/>
            <a:ext cx="3200399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Domestic Slaves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2590800" y="2133600"/>
            <a:ext cx="1371599" cy="0"/>
          </a:xfrm>
          <a:prstGeom prst="straightConnector1">
            <a:avLst/>
          </a:prstGeom>
          <a:noFill/>
          <a:ln w="12700" cap="rnd" cmpd="sng">
            <a:solidFill>
              <a:srgbClr val="FFC757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0" name="Shape 130"/>
          <p:cNvCxnSpPr/>
          <p:nvPr/>
        </p:nvCxnSpPr>
        <p:spPr>
          <a:xfrm>
            <a:off x="6096000" y="2133600"/>
            <a:ext cx="1371599" cy="0"/>
          </a:xfrm>
          <a:prstGeom prst="straightConnector1">
            <a:avLst/>
          </a:prstGeom>
          <a:noFill/>
          <a:ln w="12700" cap="rnd" cmpd="sng">
            <a:solidFill>
              <a:srgbClr val="FFC757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2590800" y="2209800"/>
            <a:ext cx="5334000" cy="2514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B48C3D"/>
                    </a:gs>
                    <a:gs pos="50000">
                      <a:srgbClr val="FFC757"/>
                    </a:gs>
                    <a:gs pos="100000">
                      <a:srgbClr val="B48C3D"/>
                    </a:gs>
                  </a:gsLst>
                  <a:lin ang="13499999" scaled="0"/>
                </a:gradFill>
                <a:latin typeface="Arial"/>
              </a:rPr>
              <a:t>Legalism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3733800" y="533400"/>
            <a:ext cx="2743199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Han Fei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057400" y="1455737"/>
            <a:ext cx="3505200" cy="50212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0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280? - 233 B.C.E.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1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Han Fe Zi.</a:t>
            </a:r>
            <a:br>
              <a:rPr lang="en-US" sz="2400" b="1" i="1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1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Lived during the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late Warring States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period.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Legalism became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the political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philosophy of the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Qin [Ch’in] Dynasty.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l="32841" t="45832" r="30648" b="15277"/>
          <a:stretch/>
        </p:blipFill>
        <p:spPr>
          <a:xfrm>
            <a:off x="6019800" y="1631950"/>
            <a:ext cx="2636836" cy="4464050"/>
          </a:xfrm>
          <a:prstGeom prst="rect">
            <a:avLst/>
          </a:prstGeom>
          <a:noFill/>
          <a:ln w="9525" cap="rnd" cmpd="sng">
            <a:solidFill>
              <a:srgbClr val="FFC757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1981200" y="1971675"/>
            <a:ext cx="6781800" cy="445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Human nature is naturally selfish.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2.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Intellectualism and literacy is</a:t>
            </a:r>
            <a:b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discouraged.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Law is the supreme authority and</a:t>
            </a:r>
            <a:b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replaces morality.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omic Sans MS"/>
              <a:buNone/>
            </a:pPr>
            <a:r>
              <a:rPr lang="en-US" sz="22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The ruler must rule with a strong,</a:t>
            </a:r>
            <a:b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punishing hand</a:t>
            </a:r>
            <a:r>
              <a:rPr lang="en-US" sz="2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5.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War is the means of strengthening</a:t>
            </a:r>
            <a:b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a ruler’s power.</a:t>
            </a:r>
          </a:p>
        </p:txBody>
      </p:sp>
      <p:sp>
        <p:nvSpPr>
          <p:cNvPr id="148" name="Shape 148"/>
          <p:cNvSpPr/>
          <p:nvPr/>
        </p:nvSpPr>
        <p:spPr>
          <a:xfrm>
            <a:off x="2590800" y="609600"/>
            <a:ext cx="5562600" cy="990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Major Legalist Principles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1981200" y="1814511"/>
            <a:ext cx="6324600" cy="2528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One who favors the principle that individuals should obey a powerful authority rather than exercise individual freedom.</a:t>
            </a:r>
          </a:p>
        </p:txBody>
      </p:sp>
      <p:cxnSp>
        <p:nvCxnSpPr>
          <p:cNvPr id="154" name="Shape 154"/>
          <p:cNvCxnSpPr/>
          <p:nvPr/>
        </p:nvCxnSpPr>
        <p:spPr>
          <a:xfrm>
            <a:off x="5257800" y="1447800"/>
            <a:ext cx="0" cy="457200"/>
          </a:xfrm>
          <a:prstGeom prst="straightConnector1">
            <a:avLst/>
          </a:prstGeom>
          <a:noFill/>
          <a:ln w="38100" cap="rnd" cmpd="sng">
            <a:solidFill>
              <a:srgbClr val="EC0000"/>
            </a:solidFill>
            <a:prstDash val="solid"/>
            <a:miter/>
            <a:headEnd type="none" w="med" len="med"/>
            <a:tailEnd type="triangle" w="med" len="med"/>
          </a:ln>
        </p:spPr>
      </p:cxnSp>
      <p:sp>
        <p:nvSpPr>
          <p:cNvPr id="155" name="Shape 155"/>
          <p:cNvSpPr txBox="1"/>
          <p:nvPr/>
        </p:nvSpPr>
        <p:spPr>
          <a:xfrm>
            <a:off x="2057400" y="4800600"/>
            <a:ext cx="6705599" cy="1554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US" sz="3200" b="1" i="0" u="none" strike="noStrike" cap="none" baseline="0">
                <a:solidFill>
                  <a:srgbClr val="E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ruler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, therefore, </a:t>
            </a:r>
            <a:r>
              <a:rPr lang="en-US" sz="32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“cracks his whip”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on the backs of his subjects!</a:t>
            </a:r>
          </a:p>
        </p:txBody>
      </p:sp>
      <p:sp>
        <p:nvSpPr>
          <p:cNvPr id="156" name="Shape 156"/>
          <p:cNvSpPr/>
          <p:nvPr/>
        </p:nvSpPr>
        <p:spPr>
          <a:xfrm>
            <a:off x="2819400" y="457200"/>
            <a:ext cx="4876800" cy="838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Authoritarian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2971800" y="2209800"/>
            <a:ext cx="4495800" cy="1981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B48C3D"/>
                    </a:gs>
                    <a:gs pos="50000">
                      <a:srgbClr val="FFC757"/>
                    </a:gs>
                    <a:gs pos="100000">
                      <a:srgbClr val="B48C3D"/>
                    </a:gs>
                  </a:gsLst>
                  <a:lin ang="13499999" scaled="0"/>
                </a:gradFill>
                <a:latin typeface="Arial"/>
              </a:rPr>
              <a:t>Daoism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905000" y="1981200"/>
            <a:ext cx="6781800" cy="24383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0000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B48C3D"/>
                    </a:gs>
                    <a:gs pos="50000">
                      <a:srgbClr val="FFC757"/>
                    </a:gs>
                    <a:gs pos="100000">
                      <a:srgbClr val="B48C3D"/>
                    </a:gs>
                  </a:gsLst>
                  <a:lin ang="13499999" scaled="0"/>
                </a:gradFill>
                <a:latin typeface="Arial"/>
              </a:rPr>
              <a:t>Confucianism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5181600" y="1790700"/>
            <a:ext cx="3505200" cy="445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8333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sure when he</a:t>
            </a:r>
            <a:b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died.</a:t>
            </a:r>
            <a:b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[604 B.C.E. - ?]</a:t>
            </a:r>
            <a:b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6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His name means</a:t>
            </a:r>
            <a:b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“Old Master”</a:t>
            </a:r>
            <a:b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6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Was he Confucius’ </a:t>
            </a:r>
            <a:b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teacher?</a:t>
            </a:r>
            <a:b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6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3276600" y="533400"/>
            <a:ext cx="4038599" cy="761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Lao Zi [Lao-Tzu]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7225" y="1711325"/>
            <a:ext cx="2873375" cy="4305299"/>
          </a:xfrm>
          <a:prstGeom prst="rect">
            <a:avLst/>
          </a:prstGeom>
          <a:noFill/>
          <a:ln w="9525" cap="rnd" cmpd="sng">
            <a:solidFill>
              <a:srgbClr val="FFC757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2971800" y="533400"/>
            <a:ext cx="4648199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The Dao De Jing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2209800" y="1425575"/>
            <a:ext cx="6324600" cy="5203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0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basic text of Daoism.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Chinese, it means </a:t>
            </a:r>
            <a:r>
              <a:rPr lang="en-US" sz="2400" b="1" i="1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Classic in</a:t>
            </a:r>
            <a:br>
              <a:rPr lang="en-US" sz="2400" b="1" i="1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the Way and Its Power</a:t>
            </a: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1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Those who speak know nothing: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Those who know are silent.”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These words, I am told,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Were spoken by Laozi.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If we are to believe that Laozi,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Was himself one who knew,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How is it that he wrote a book,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Of five thousand words?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1447800" y="1295400"/>
            <a:ext cx="7619999" cy="5235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b="1" i="1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Dao [Tao]</a:t>
            </a: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the first-cause of the </a:t>
            </a:r>
            <a:b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universe. It is a force that flows through </a:t>
            </a:r>
            <a:b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all life.</a:t>
            </a:r>
            <a:r>
              <a:rPr lang="en-US" sz="25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</a:t>
            </a: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believer’s goal is to become one with </a:t>
            </a:r>
            <a:b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5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Dao</a:t>
            </a: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; one with nature.  [“The butterfly or</a:t>
            </a:r>
            <a:b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the man?” story.]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</a:t>
            </a: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b="1" i="1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Wu wei</a:t>
            </a: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--&gt; “Let nature take its course.”</a:t>
            </a:r>
            <a:b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--&gt; “The art of doing nothing.”</a:t>
            </a:r>
            <a:b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--&gt; “Go with the flow!”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5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</a:t>
            </a: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Man is unhappy because he lives acc. to</a:t>
            </a:r>
            <a:b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man-made laws, customs, &amp; traditions that</a:t>
            </a:r>
            <a:b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5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are contrary to the ways of nature.</a:t>
            </a:r>
          </a:p>
        </p:txBody>
      </p:sp>
      <p:sp>
        <p:nvSpPr>
          <p:cNvPr id="180" name="Shape 180"/>
          <p:cNvSpPr/>
          <p:nvPr/>
        </p:nvSpPr>
        <p:spPr>
          <a:xfrm>
            <a:off x="2743200" y="457200"/>
            <a:ext cx="5181600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Major Daoist Principles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2286000" y="3417887"/>
            <a:ext cx="6573836" cy="2830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Rejecting formal knowledge and</a:t>
            </a:r>
            <a:b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learning.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</a:t>
            </a: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Relying on the senses and instincts.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</a:t>
            </a: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Discovering the nature and</a:t>
            </a:r>
            <a:b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“rhythm” of the universe.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</a:t>
            </a: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Ignoring political and social laws.</a:t>
            </a:r>
          </a:p>
        </p:txBody>
      </p:sp>
      <p:sp>
        <p:nvSpPr>
          <p:cNvPr id="186" name="Shape 186"/>
          <p:cNvSpPr/>
          <p:nvPr/>
        </p:nvSpPr>
        <p:spPr>
          <a:xfrm>
            <a:off x="2209800" y="838200"/>
            <a:ext cx="4343399" cy="761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The "Dao" [Tao]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219200" y="2101850"/>
            <a:ext cx="784859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To</a:t>
            </a:r>
            <a:r>
              <a:rPr lang="en-US" sz="28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escape the “social, political, &amp; cultural traps” of life, one must escape by: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457200"/>
            <a:ext cx="144780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1752600" y="1676400"/>
            <a:ext cx="990600" cy="685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chemeClr val="lt1"/>
                </a:solidFill>
                <a:latin typeface="Arial"/>
              </a:rPr>
              <a:t>Yin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2101850"/>
            <a:ext cx="3848099" cy="3956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Shape 195"/>
          <p:cNvCxnSpPr/>
          <p:nvPr/>
        </p:nvCxnSpPr>
        <p:spPr>
          <a:xfrm rot="10800000">
            <a:off x="6477000" y="5029200"/>
            <a:ext cx="990599" cy="990599"/>
          </a:xfrm>
          <a:prstGeom prst="straightConnector1">
            <a:avLst/>
          </a:prstGeom>
          <a:noFill/>
          <a:ln w="28575" cap="rnd" cmpd="sng">
            <a:solidFill>
              <a:srgbClr val="FF3300"/>
            </a:solidFill>
            <a:prstDash val="solid"/>
            <a:miter/>
            <a:headEnd type="oval" w="med" len="med"/>
            <a:tailEnd type="triangle" w="med" len="med"/>
          </a:ln>
        </p:spPr>
      </p:cxnSp>
      <p:cxnSp>
        <p:nvCxnSpPr>
          <p:cNvPr id="196" name="Shape 196"/>
          <p:cNvCxnSpPr/>
          <p:nvPr/>
        </p:nvCxnSpPr>
        <p:spPr>
          <a:xfrm>
            <a:off x="2895600" y="2362200"/>
            <a:ext cx="1066799" cy="609599"/>
          </a:xfrm>
          <a:prstGeom prst="straightConnector1">
            <a:avLst/>
          </a:prstGeom>
          <a:noFill/>
          <a:ln w="28575" cap="rnd" cmpd="sng">
            <a:solidFill>
              <a:srgbClr val="FF3300"/>
            </a:solidFill>
            <a:prstDash val="solid"/>
            <a:miter/>
            <a:headEnd type="oval" w="med" len="med"/>
            <a:tailEnd type="triangle" w="med" len="med"/>
          </a:ln>
        </p:spPr>
      </p:cxnSp>
      <p:sp>
        <p:nvSpPr>
          <p:cNvPr id="197" name="Shape 197"/>
          <p:cNvSpPr txBox="1"/>
          <p:nvPr/>
        </p:nvSpPr>
        <p:spPr>
          <a:xfrm>
            <a:off x="7315200" y="2528886"/>
            <a:ext cx="1828800" cy="36433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Masculine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Active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Light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Warmth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Strong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Heaven; </a:t>
            </a:r>
            <a:b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Sun</a:t>
            </a:r>
            <a:b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2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1447800" y="2590800"/>
            <a:ext cx="1828800" cy="3308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Feminine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Passive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Darkness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Cold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Weak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Earth;</a:t>
            </a:r>
            <a:b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2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Moon</a:t>
            </a:r>
          </a:p>
        </p:txBody>
      </p:sp>
      <p:sp>
        <p:nvSpPr>
          <p:cNvPr id="199" name="Shape 199"/>
          <p:cNvSpPr/>
          <p:nvPr/>
        </p:nvSpPr>
        <p:spPr>
          <a:xfrm>
            <a:off x="2209800" y="533400"/>
            <a:ext cx="6172200" cy="12953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0" i="0" dirty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The Universe of Opposites: </a:t>
            </a:r>
            <a:br>
              <a:rPr b="0" i="0" dirty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</a:br>
            <a:r>
              <a:rPr b="0" i="0" dirty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Find the Balance!</a:t>
            </a:r>
          </a:p>
        </p:txBody>
      </p:sp>
      <p:sp>
        <p:nvSpPr>
          <p:cNvPr id="200" name="Shape 200"/>
          <p:cNvSpPr/>
          <p:nvPr/>
        </p:nvSpPr>
        <p:spPr>
          <a:xfrm>
            <a:off x="7543800" y="5943600"/>
            <a:ext cx="1371600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chemeClr val="lt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chemeClr val="dk1"/>
                </a:solidFill>
                <a:latin typeface="Arial"/>
              </a:rPr>
              <a:t>Yang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2209800" y="533400"/>
            <a:ext cx="6096000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The Uniqueness of Daoism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371600" y="1676400"/>
            <a:ext cx="7543800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8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is a man to live in a world dominated by chaos, suffering, and absurdity??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447800" y="3429000"/>
            <a:ext cx="76199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1" i="0" u="none" strike="noStrike" cap="none" baseline="0">
                <a:solidFill>
                  <a:srgbClr val="E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Confucianism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--&gt; Moral order in society.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447800" y="4267200"/>
            <a:ext cx="761999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1" i="0" u="none" strike="noStrike" cap="none" baseline="0">
                <a:solidFill>
                  <a:srgbClr val="E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Legalism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--&gt; Rule by harsh law &amp; order.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1447800" y="5105400"/>
            <a:ext cx="7619999" cy="1373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57"/>
              </a:buClr>
              <a:buSzPct val="25000"/>
              <a:buFont typeface="Comic Sans MS"/>
              <a:buNone/>
            </a:pPr>
            <a:r>
              <a:rPr lang="en-US" sz="24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1" i="0" u="none" strike="noStrike" cap="none" baseline="0">
                <a:solidFill>
                  <a:srgbClr val="E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Daoism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--&gt; Freedom for individuals and</a:t>
            </a:r>
            <a:b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less govt. to avoid </a:t>
            </a:r>
            <a:b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uniformity and conformity.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1752600" y="457200"/>
            <a:ext cx="7162799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What's Your Philosophy of Life?</a:t>
            </a: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1676400"/>
            <a:ext cx="2592387" cy="4800600"/>
          </a:xfrm>
          <a:prstGeom prst="rect">
            <a:avLst/>
          </a:prstGeom>
          <a:noFill/>
          <a:ln w="12700" cap="flat" cmpd="sng">
            <a:solidFill>
              <a:srgbClr val="FFC757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3505200" y="609600"/>
            <a:ext cx="3200400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Confucius</a:t>
            </a: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711325"/>
            <a:ext cx="3273425" cy="4305299"/>
          </a:xfrm>
          <a:prstGeom prst="rect">
            <a:avLst/>
          </a:prstGeom>
          <a:noFill/>
          <a:ln w="9525" cap="rnd" cmpd="sng">
            <a:solidFill>
              <a:srgbClr val="FFC757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3" name="Shape 33"/>
          <p:cNvSpPr txBox="1"/>
          <p:nvPr/>
        </p:nvSpPr>
        <p:spPr>
          <a:xfrm>
            <a:off x="5334000" y="2057400"/>
            <a:ext cx="3505200" cy="30130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0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551 – 479 B.C.E.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Born in the feudal 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state of Liu.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Became a teacher</a:t>
            </a:r>
            <a:b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and editor of books.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/>
        </p:nvSpPr>
        <p:spPr>
          <a:xfrm>
            <a:off x="1676400" y="1676400"/>
            <a:ext cx="7391399" cy="4656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600" b="1" i="1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Li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--&gt; Rite, rules, ritual decorum (Binding   </a:t>
            </a:r>
            <a:b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force of an enduring stable society)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Comic Sans MS"/>
              <a:buNone/>
            </a:pP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1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Ren</a:t>
            </a: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--&gt; humaneness, benevolence, </a:t>
            </a:r>
            <a:b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humanity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Comic Sans MS"/>
              <a:buNone/>
            </a:pP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1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Shu</a:t>
            </a: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--&gt; Reciprocity, empathy</a:t>
            </a:r>
          </a:p>
          <a:p>
            <a:pPr marL="800100" marR="0" lvl="1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Comic Sans MS"/>
              <a:buNone/>
            </a:pPr>
            <a:r>
              <a:rPr lang="en-US" sz="2600" b="1" i="1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Do not do unto others what you would </a:t>
            </a:r>
            <a:br>
              <a:rPr lang="en-US" sz="2600" b="1" i="1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00" b="1" i="1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 want others to do unto you.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Comic Sans MS"/>
              <a:buNone/>
            </a:pP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1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Yi</a:t>
            </a:r>
            <a:r>
              <a:rPr lang="en-US" sz="26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--&gt; Righteousness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CC66"/>
              </a:buClr>
              <a:buSzPct val="25000"/>
              <a:buFont typeface="Comic Sans MS"/>
              <a:buNone/>
            </a:pPr>
            <a:r>
              <a:rPr lang="en-US" sz="26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600" b="1" i="1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Xiao </a:t>
            </a:r>
            <a:r>
              <a:rPr lang="en-US" sz="26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--&gt; Filial Piety (Respect your elders!)</a:t>
            </a:r>
          </a:p>
        </p:txBody>
      </p:sp>
      <p:sp>
        <p:nvSpPr>
          <p:cNvPr id="39" name="Shape 39"/>
          <p:cNvSpPr/>
          <p:nvPr/>
        </p:nvSpPr>
        <p:spPr>
          <a:xfrm>
            <a:off x="2514600" y="457200"/>
            <a:ext cx="5638799" cy="1066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Major Confucian Principles</a:t>
            </a:r>
          </a:p>
        </p:txBody>
      </p:sp>
      <p:cxnSp>
        <p:nvCxnSpPr>
          <p:cNvPr id="40" name="Shape 40"/>
          <p:cNvCxnSpPr/>
          <p:nvPr/>
        </p:nvCxnSpPr>
        <p:spPr>
          <a:xfrm>
            <a:off x="3505200" y="6324600"/>
            <a:ext cx="1600199" cy="0"/>
          </a:xfrm>
          <a:prstGeom prst="straightConnector1">
            <a:avLst/>
          </a:prstGeom>
          <a:noFill/>
          <a:ln w="12700" cap="rnd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/>
        </p:nvSpPr>
        <p:spPr>
          <a:xfrm>
            <a:off x="2209800" y="1447800"/>
            <a:ext cx="23622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Ruler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cxnSp>
        <p:nvCxnSpPr>
          <p:cNvPr id="46" name="Shape 46"/>
          <p:cNvCxnSpPr/>
          <p:nvPr/>
        </p:nvCxnSpPr>
        <p:spPr>
          <a:xfrm>
            <a:off x="4648200" y="1752600"/>
            <a:ext cx="1600199" cy="0"/>
          </a:xfrm>
          <a:prstGeom prst="straightConnector1">
            <a:avLst/>
          </a:prstGeom>
          <a:noFill/>
          <a:ln w="38100" cap="rnd" cmpd="sng">
            <a:solidFill>
              <a:srgbClr val="FF0000"/>
            </a:solidFill>
            <a:prstDash val="solid"/>
            <a:miter/>
            <a:headEnd type="stealth" w="lg" len="lg"/>
            <a:tailEnd type="stealth" w="lg" len="lg"/>
          </a:ln>
        </p:spPr>
      </p:cxnSp>
      <p:sp>
        <p:nvSpPr>
          <p:cNvPr id="47" name="Shape 47"/>
          <p:cNvSpPr txBox="1"/>
          <p:nvPr/>
        </p:nvSpPr>
        <p:spPr>
          <a:xfrm>
            <a:off x="6248400" y="1447800"/>
            <a:ext cx="23622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Subject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209800" y="2438400"/>
            <a:ext cx="23622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Father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cxnSp>
        <p:nvCxnSpPr>
          <p:cNvPr id="49" name="Shape 49"/>
          <p:cNvCxnSpPr/>
          <p:nvPr/>
        </p:nvCxnSpPr>
        <p:spPr>
          <a:xfrm>
            <a:off x="4648200" y="2743200"/>
            <a:ext cx="1600199" cy="0"/>
          </a:xfrm>
          <a:prstGeom prst="straightConnector1">
            <a:avLst/>
          </a:prstGeom>
          <a:noFill/>
          <a:ln w="38100" cap="rnd" cmpd="sng">
            <a:solidFill>
              <a:srgbClr val="FF0000"/>
            </a:solidFill>
            <a:prstDash val="solid"/>
            <a:miter/>
            <a:headEnd type="stealth" w="lg" len="lg"/>
            <a:tailEnd type="stealth" w="lg" len="lg"/>
          </a:ln>
        </p:spPr>
      </p:cxnSp>
      <p:sp>
        <p:nvSpPr>
          <p:cNvPr id="50" name="Shape 50"/>
          <p:cNvSpPr txBox="1"/>
          <p:nvPr/>
        </p:nvSpPr>
        <p:spPr>
          <a:xfrm>
            <a:off x="6248400" y="2438400"/>
            <a:ext cx="23622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Son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2209800" y="3429000"/>
            <a:ext cx="2362200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Husband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cxnSp>
        <p:nvCxnSpPr>
          <p:cNvPr id="52" name="Shape 52"/>
          <p:cNvCxnSpPr/>
          <p:nvPr/>
        </p:nvCxnSpPr>
        <p:spPr>
          <a:xfrm>
            <a:off x="4648200" y="3733800"/>
            <a:ext cx="1600199" cy="0"/>
          </a:xfrm>
          <a:prstGeom prst="straightConnector1">
            <a:avLst/>
          </a:prstGeom>
          <a:noFill/>
          <a:ln w="38100" cap="rnd" cmpd="sng">
            <a:solidFill>
              <a:srgbClr val="FF0000"/>
            </a:solidFill>
            <a:prstDash val="solid"/>
            <a:miter/>
            <a:headEnd type="stealth" w="lg" len="lg"/>
            <a:tailEnd type="stealth" w="lg" len="lg"/>
          </a:ln>
        </p:spPr>
      </p:cxnSp>
      <p:sp>
        <p:nvSpPr>
          <p:cNvPr id="53" name="Shape 53"/>
          <p:cNvSpPr txBox="1"/>
          <p:nvPr/>
        </p:nvSpPr>
        <p:spPr>
          <a:xfrm>
            <a:off x="6248400" y="3429000"/>
            <a:ext cx="2362200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Wife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2209800" y="4495800"/>
            <a:ext cx="25908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Older</a:t>
            </a:r>
            <a:b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Brother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</a:p>
        </p:txBody>
      </p:sp>
      <p:cxnSp>
        <p:nvCxnSpPr>
          <p:cNvPr id="55" name="Shape 55"/>
          <p:cNvCxnSpPr/>
          <p:nvPr/>
        </p:nvCxnSpPr>
        <p:spPr>
          <a:xfrm>
            <a:off x="4648200" y="4800600"/>
            <a:ext cx="1600199" cy="0"/>
          </a:xfrm>
          <a:prstGeom prst="straightConnector1">
            <a:avLst/>
          </a:prstGeom>
          <a:noFill/>
          <a:ln w="38100" cap="rnd" cmpd="sng">
            <a:solidFill>
              <a:srgbClr val="FF0000"/>
            </a:solidFill>
            <a:prstDash val="solid"/>
            <a:miter/>
            <a:headEnd type="stealth" w="lg" len="lg"/>
            <a:tailEnd type="stealth" w="lg" len="lg"/>
          </a:ln>
        </p:spPr>
      </p:cxnSp>
      <p:sp>
        <p:nvSpPr>
          <p:cNvPr id="56" name="Shape 56"/>
          <p:cNvSpPr txBox="1"/>
          <p:nvPr/>
        </p:nvSpPr>
        <p:spPr>
          <a:xfrm>
            <a:off x="6248400" y="4495800"/>
            <a:ext cx="2590800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Younger</a:t>
            </a:r>
            <a:b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Brother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2209800" y="5699125"/>
            <a:ext cx="2362200" cy="100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5.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Older</a:t>
            </a:r>
            <a:b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Friend</a:t>
            </a:r>
            <a:r>
              <a:rPr lang="en-US" sz="32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800" b="0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x="4648200" y="6003925"/>
            <a:ext cx="1600199" cy="0"/>
          </a:xfrm>
          <a:prstGeom prst="straightConnector1">
            <a:avLst/>
          </a:prstGeom>
          <a:noFill/>
          <a:ln w="38100" cap="rnd" cmpd="sng">
            <a:solidFill>
              <a:srgbClr val="FF0000"/>
            </a:solidFill>
            <a:prstDash val="solid"/>
            <a:miter/>
            <a:headEnd type="stealth" w="lg" len="lg"/>
            <a:tailEnd type="stealth" w="lg" len="lg"/>
          </a:ln>
        </p:spPr>
      </p:cxnSp>
      <p:sp>
        <p:nvSpPr>
          <p:cNvPr id="59" name="Shape 59"/>
          <p:cNvSpPr txBox="1"/>
          <p:nvPr/>
        </p:nvSpPr>
        <p:spPr>
          <a:xfrm>
            <a:off x="6248400" y="5699125"/>
            <a:ext cx="2362200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Younger</a:t>
            </a:r>
            <a:b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Friend</a:t>
            </a:r>
          </a:p>
        </p:txBody>
      </p:sp>
      <p:sp>
        <p:nvSpPr>
          <p:cNvPr id="60" name="Shape 60"/>
          <p:cNvSpPr/>
          <p:nvPr/>
        </p:nvSpPr>
        <p:spPr>
          <a:xfrm>
            <a:off x="2514600" y="457200"/>
            <a:ext cx="5562599" cy="838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5 Principle Relationships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2514600" y="609600"/>
            <a:ext cx="5562599" cy="1066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Organizing Principles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810000" y="2117725"/>
            <a:ext cx="3505200" cy="37496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6666"/>
              <a:buFont typeface="Comic Sans MS"/>
              <a:buChar char="*"/>
            </a:pPr>
            <a:r>
              <a:rPr lang="en-US" sz="2400" b="0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40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Status</a:t>
            </a:r>
            <a:br>
              <a:rPr lang="en-US" sz="40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40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40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Age</a:t>
            </a:r>
            <a:br>
              <a:rPr lang="en-US" sz="40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40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40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Gender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438400" y="609600"/>
            <a:ext cx="5714999" cy="762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Confucian Temple Complex</a:t>
            </a: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676400"/>
            <a:ext cx="7010400" cy="4887912"/>
          </a:xfrm>
          <a:prstGeom prst="rect">
            <a:avLst/>
          </a:prstGeom>
          <a:noFill/>
          <a:ln w="12700" cap="rnd" cmpd="sng">
            <a:solidFill>
              <a:srgbClr val="FFC757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3581400" y="609600"/>
            <a:ext cx="3505199" cy="685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The Analects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1524000" y="1676400"/>
            <a:ext cx="7467600" cy="4364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6666"/>
              <a:buFont typeface="Comic Sans MS"/>
              <a:buChar char="*"/>
            </a:pPr>
            <a:r>
              <a:rPr lang="en-US" sz="2400" b="0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single most important Confucian </a:t>
            </a:r>
            <a:b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work.</a:t>
            </a:r>
            <a:b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8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Chinese, it means “conversation.”</a:t>
            </a:r>
            <a:b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800" b="1" i="0" u="none" strike="noStrike" cap="none" baseline="0">
              <a:solidFill>
                <a:srgbClr val="FFCC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800" b="1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Focus on practicalities of interpersonal </a:t>
            </a:r>
            <a:b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relationships and the relationship of</a:t>
            </a:r>
            <a:b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the role of rulers and ministers to the</a:t>
            </a:r>
            <a:b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800" b="1" i="0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conduct of government.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981200" y="533400"/>
            <a:ext cx="6476999" cy="838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rnd" cmpd="sng">
                  <a:solidFill>
                    <a:srgbClr val="FFC757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EC0000"/>
                </a:solidFill>
                <a:latin typeface="Arial"/>
              </a:rPr>
              <a:t>Sayings from The Analects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524000" y="1760536"/>
            <a:ext cx="7315200" cy="50212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0" i="0" u="none" strike="noStrike" cap="none" baseline="0">
                <a:solidFill>
                  <a:srgbClr val="FFCC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Knowing what he knows and knowing what he 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doesn’t know, is characteristics of the person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who knows.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1" u="none" strike="noStrike" cap="none" baseline="0">
              <a:solidFill>
                <a:srgbClr val="FFC75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Making a mistake and not correcting it, is 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making another mistake.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1" u="none" strike="noStrike" cap="none" baseline="0">
              <a:solidFill>
                <a:srgbClr val="FFC75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superior man blames himself; the 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inferior man blames others.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1" u="none" strike="noStrike" cap="none" baseline="0">
              <a:solidFill>
                <a:srgbClr val="FFC75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omic Sans MS"/>
              <a:buChar char="*"/>
            </a:pPr>
            <a: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go too far is as wrong as to fall short.</a:t>
            </a:r>
            <a:br>
              <a:rPr lang="en-US" sz="2400" b="1" i="1" u="none" strike="noStrike" cap="none" baseline="0">
                <a:solidFill>
                  <a:srgbClr val="FFC757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en-US" sz="2400" b="1" i="1" u="none" strike="noStrike" cap="none" baseline="0">
              <a:solidFill>
                <a:srgbClr val="FFC757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OLDTUBE">
  <a:themeElements>
    <a:clrScheme name="GOLDTUBE 1">
      <a:dk1>
        <a:srgbClr val="FFFFFF"/>
      </a:dk1>
      <a:lt1>
        <a:srgbClr val="000000"/>
      </a:lt1>
      <a:dk2>
        <a:srgbClr val="FFFFFF"/>
      </a:dk2>
      <a:lt2>
        <a:srgbClr val="969696"/>
      </a:lt2>
      <a:accent1>
        <a:srgbClr val="00CC99"/>
      </a:accent1>
      <a:accent2>
        <a:srgbClr val="3333CC"/>
      </a:accent2>
      <a:accent3>
        <a:srgbClr val="000000"/>
      </a:accent3>
      <a:accent4>
        <a:srgbClr val="00CC99"/>
      </a:accent4>
      <a:accent5>
        <a:srgbClr val="3333CC"/>
      </a:accent5>
      <a:accent6>
        <a:srgbClr val="000000"/>
      </a:accent6>
      <a:hlink>
        <a:srgbClr val="FFCC66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On-screen Show (4:3)</PresentationFormat>
  <Paragraphs>123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GOLDTUBE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modified xsi:type="dcterms:W3CDTF">2015-06-23T23:36:58Z</dcterms:modified>
</cp:coreProperties>
</file>