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8" r:id="rId3"/>
    <p:sldId id="259" r:id="rId4"/>
    <p:sldId id="260" r:id="rId5"/>
    <p:sldId id="261" r:id="rId6"/>
    <p:sldId id="257" r:id="rId7"/>
    <p:sldId id="264" r:id="rId8"/>
    <p:sldId id="262" r:id="rId9"/>
    <p:sldId id="263" r:id="rId10"/>
    <p:sldId id="265" r:id="rId11"/>
    <p:sldId id="281" r:id="rId12"/>
    <p:sldId id="283" r:id="rId13"/>
    <p:sldId id="266" r:id="rId14"/>
    <p:sldId id="267" r:id="rId15"/>
    <p:sldId id="284" r:id="rId16"/>
    <p:sldId id="268" r:id="rId17"/>
    <p:sldId id="282" r:id="rId18"/>
    <p:sldId id="269" r:id="rId19"/>
    <p:sldId id="285" r:id="rId20"/>
    <p:sldId id="270" r:id="rId21"/>
    <p:sldId id="286" r:id="rId22"/>
    <p:sldId id="271" r:id="rId23"/>
    <p:sldId id="279" r:id="rId24"/>
    <p:sldId id="272" r:id="rId25"/>
    <p:sldId id="273" r:id="rId26"/>
    <p:sldId id="274" r:id="rId27"/>
    <p:sldId id="275" r:id="rId28"/>
    <p:sldId id="280" r:id="rId29"/>
    <p:sldId id="276" r:id="rId30"/>
    <p:sldId id="277" r:id="rId31"/>
    <p:sldId id="278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E7316-F003-41DF-B5B5-42FCDD15588E}" type="datetimeFigureOut">
              <a:rPr lang="en-US" smtClean="0"/>
              <a:t>9/13/2015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0E7C9-1927-4728-A8C6-8C00581068ED}" type="slidenum">
              <a:rPr lang="en-US" smtClean="0"/>
              <a:t>‹#›</a:t>
            </a:fld>
            <a:endParaRPr lang="en-US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E7316-F003-41DF-B5B5-42FCDD15588E}" type="datetimeFigureOut">
              <a:rPr lang="en-US" smtClean="0"/>
              <a:t>9/13/2015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0E7C9-1927-4728-A8C6-8C00581068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E7316-F003-41DF-B5B5-42FCDD15588E}" type="datetimeFigureOut">
              <a:rPr lang="en-US" smtClean="0"/>
              <a:t>9/13/2015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0E7C9-1927-4728-A8C6-8C00581068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E7316-F003-41DF-B5B5-42FCDD15588E}" type="datetimeFigureOut">
              <a:rPr lang="en-US" smtClean="0"/>
              <a:t>9/13/2015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0E7C9-1927-4728-A8C6-8C00581068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E7316-F003-41DF-B5B5-42FCDD15588E}" type="datetimeFigureOut">
              <a:rPr lang="en-US" smtClean="0"/>
              <a:t>9/13/2015</a:t>
            </a:fld>
            <a:endParaRPr lang="en-US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0E7C9-1927-4728-A8C6-8C00581068E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E7316-F003-41DF-B5B5-42FCDD15588E}" type="datetimeFigureOut">
              <a:rPr lang="en-US" smtClean="0"/>
              <a:t>9/13/2015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0E7C9-1927-4728-A8C6-8C00581068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E7316-F003-41DF-B5B5-42FCDD15588E}" type="datetimeFigureOut">
              <a:rPr lang="en-US" smtClean="0"/>
              <a:t>9/13/2015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0E7C9-1927-4728-A8C6-8C00581068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E7316-F003-41DF-B5B5-42FCDD15588E}" type="datetimeFigureOut">
              <a:rPr lang="en-US" smtClean="0"/>
              <a:t>9/13/2015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0E7C9-1927-4728-A8C6-8C00581068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E7316-F003-41DF-B5B5-42FCDD15588E}" type="datetimeFigureOut">
              <a:rPr lang="en-US" smtClean="0"/>
              <a:t>9/13/2015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0E7C9-1927-4728-A8C6-8C00581068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E7316-F003-41DF-B5B5-42FCDD15588E}" type="datetimeFigureOut">
              <a:rPr lang="en-US" smtClean="0"/>
              <a:t>9/13/2015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0E7C9-1927-4728-A8C6-8C00581068ED}" type="slidenum">
              <a:rPr lang="en-US" smtClean="0"/>
              <a:t>‹#›</a:t>
            </a:fld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E7316-F003-41DF-B5B5-42FCDD15588E}" type="datetimeFigureOut">
              <a:rPr lang="en-US" smtClean="0"/>
              <a:t>9/13/2015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0E7C9-1927-4728-A8C6-8C00581068ED}" type="slidenum">
              <a:rPr lang="en-US" smtClean="0"/>
              <a:t>‹#›</a:t>
            </a:fld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48AE7316-F003-41DF-B5B5-42FCDD15588E}" type="datetimeFigureOut">
              <a:rPr lang="en-US" smtClean="0"/>
              <a:t>9/13/2015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6750E7C9-1927-4728-A8C6-8C00581068ED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India and SE Asia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1500 BCE – 1025 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80653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Four Noble Truths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Life is suffering</a:t>
            </a:r>
          </a:p>
          <a:p>
            <a:r>
              <a:rPr lang="en-US" dirty="0"/>
              <a:t>Suffering arises from desire</a:t>
            </a:r>
          </a:p>
          <a:p>
            <a:r>
              <a:rPr lang="en-US" dirty="0"/>
              <a:t>The solution to suffering lies in the curbing of those desires</a:t>
            </a:r>
          </a:p>
          <a:p>
            <a:r>
              <a:rPr lang="en-US" dirty="0"/>
              <a:t>Desire can be curbed by following the Eightfold Path</a:t>
            </a:r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Aka </a:t>
            </a:r>
            <a:r>
              <a:rPr lang="en-US" dirty="0"/>
              <a:t>“dharma” (law)</a:t>
            </a:r>
          </a:p>
          <a:p>
            <a:endParaRPr lang="en-US" dirty="0"/>
          </a:p>
        </p:txBody>
      </p:sp>
      <p:pic>
        <p:nvPicPr>
          <p:cNvPr id="15364" name="Picture 4" descr="http://newbuddhist.com/uploads/FileUpload/b9/6379a99a2f7b2796197c76d4bc49ff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91" r="16218" b="30254"/>
          <a:stretch/>
        </p:blipFill>
        <p:spPr bwMode="auto">
          <a:xfrm>
            <a:off x="287556" y="1828800"/>
            <a:ext cx="4360644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21828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5562600"/>
            <a:ext cx="8305800" cy="990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/>
              <a:t>Site of the First Sermon where Buddha preached on the </a:t>
            </a:r>
          </a:p>
          <a:p>
            <a:pPr marL="0" indent="0" algn="ctr">
              <a:buNone/>
            </a:pPr>
            <a:r>
              <a:rPr lang="en-US" dirty="0" smtClean="0"/>
              <a:t>Four Noble Truths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 descr="https://upload.wikimedia.org/wikipedia/commons/7/78/Sarnath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57200"/>
            <a:ext cx="7496175" cy="497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53716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Eightfold Path</a:t>
            </a:r>
            <a:endParaRPr lang="en-US" dirty="0"/>
          </a:p>
        </p:txBody>
      </p:sp>
      <p:pic>
        <p:nvPicPr>
          <p:cNvPr id="7" name="Picture 2" descr="http://knxtoday.com/wp-content/uploads/2013/09/eightfold-pat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76400"/>
            <a:ext cx="8017164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85727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Buddhism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Emphasis on the individual</a:t>
            </a:r>
          </a:p>
          <a:p>
            <a:pPr lvl="1"/>
            <a:r>
              <a:rPr lang="en-US" dirty="0" smtClean="0"/>
              <a:t>People are composite beings with out a “soul” that exists in the afterlife</a:t>
            </a:r>
          </a:p>
          <a:p>
            <a:r>
              <a:rPr lang="en-US" dirty="0" smtClean="0"/>
              <a:t>Denial of the usefulness of gods</a:t>
            </a:r>
          </a:p>
          <a:p>
            <a:r>
              <a:rPr lang="en-US" dirty="0" smtClean="0"/>
              <a:t>Live in moderation</a:t>
            </a:r>
          </a:p>
          <a:p>
            <a:r>
              <a:rPr lang="en-US" dirty="0" smtClean="0"/>
              <a:t>Minimize desires in order to end suffering</a:t>
            </a:r>
          </a:p>
          <a:p>
            <a:r>
              <a:rPr lang="en-US" dirty="0" smtClean="0"/>
              <a:t>Search for spiritual truth through meditation and self discipline</a:t>
            </a:r>
          </a:p>
          <a:p>
            <a:r>
              <a:rPr lang="en-US" dirty="0" smtClean="0"/>
              <a:t>Nirvana: ultimate reward (“snuffing out the flame”)</a:t>
            </a:r>
          </a:p>
          <a:p>
            <a:pPr lvl="1"/>
            <a:r>
              <a:rPr lang="en-US" dirty="0" smtClean="0"/>
              <a:t>Release from reincarnation cycles</a:t>
            </a:r>
          </a:p>
          <a:p>
            <a:pPr lvl="1"/>
            <a:r>
              <a:rPr lang="en-US" dirty="0" smtClean="0"/>
              <a:t>Achievement of tranquility</a:t>
            </a:r>
          </a:p>
          <a:p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endParaRPr lang="en-US"/>
          </a:p>
        </p:txBody>
      </p:sp>
      <p:pic>
        <p:nvPicPr>
          <p:cNvPr id="17410" name="Picture 2" descr="http://www.herenow4u.net/fileadmin/v3media/pics/Jain_history/Buddha_0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066800"/>
            <a:ext cx="3806316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19719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Spread of Buddhism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Buddha’s death</a:t>
            </a:r>
          </a:p>
          <a:p>
            <a:pPr lvl="1"/>
            <a:r>
              <a:rPr lang="en-US" dirty="0" smtClean="0"/>
              <a:t>No instructions for followers— “Be your own lamp”</a:t>
            </a:r>
          </a:p>
          <a:p>
            <a:r>
              <a:rPr lang="en-US" dirty="0" smtClean="0"/>
              <a:t>India, Central Asia, Southeast Asia, East Asia</a:t>
            </a:r>
          </a:p>
          <a:p>
            <a:r>
              <a:rPr lang="en-US" dirty="0" smtClean="0"/>
              <a:t>Monasteries established</a:t>
            </a:r>
          </a:p>
          <a:p>
            <a:pPr lvl="1"/>
            <a:r>
              <a:rPr lang="en-US" dirty="0" smtClean="0"/>
              <a:t>Hierarchies of monks and nuns</a:t>
            </a:r>
          </a:p>
          <a:p>
            <a:r>
              <a:rPr lang="en-US" dirty="0" smtClean="0"/>
              <a:t>Stupas</a:t>
            </a:r>
          </a:p>
          <a:p>
            <a:pPr lvl="1"/>
            <a:r>
              <a:rPr lang="en-US" dirty="0" smtClean="0"/>
              <a:t>Buddhist temples erected</a:t>
            </a:r>
          </a:p>
          <a:p>
            <a:pPr lvl="1"/>
            <a:r>
              <a:rPr lang="en-US" dirty="0" smtClean="0"/>
              <a:t>Symbolized the universe</a:t>
            </a:r>
          </a:p>
          <a:p>
            <a:pPr lvl="1"/>
            <a:r>
              <a:rPr lang="en-US" dirty="0" smtClean="0"/>
              <a:t>Remains of Buddha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endParaRPr lang="en-US"/>
          </a:p>
        </p:txBody>
      </p:sp>
      <p:pic>
        <p:nvPicPr>
          <p:cNvPr id="10242" name="Picture 2" descr="The Spread of Buddhis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905000"/>
            <a:ext cx="4762500" cy="397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0711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Great Stupa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5743574"/>
            <a:ext cx="7924800" cy="1724027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The Great Stupa</a:t>
            </a:r>
          </a:p>
          <a:p>
            <a:pPr marL="0" indent="0" algn="ctr">
              <a:buNone/>
            </a:pPr>
            <a:r>
              <a:rPr lang="en-US" dirty="0" smtClean="0"/>
              <a:t>Built at the birthplace of </a:t>
            </a:r>
            <a:r>
              <a:rPr lang="en-US" dirty="0" err="1" smtClean="0"/>
              <a:t>Ashoka’s</a:t>
            </a:r>
            <a:r>
              <a:rPr lang="en-US" dirty="0" smtClean="0"/>
              <a:t> wife (India)</a:t>
            </a:r>
            <a:endParaRPr lang="en-US" dirty="0"/>
          </a:p>
        </p:txBody>
      </p:sp>
      <p:pic>
        <p:nvPicPr>
          <p:cNvPr id="18434" name="Picture 2" descr="https://ka-perseus-images.s3.amazonaws.com/d78ca89afe804e8e4bc5128f52ea586acd3ed3e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457199"/>
            <a:ext cx="8458200" cy="528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22347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Transformation of Buddhism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/>
          </a:bodyPr>
          <a:lstStyle/>
          <a:p>
            <a:r>
              <a:rPr lang="en-US" dirty="0" smtClean="0"/>
              <a:t>Buddha began to be worshipped as a god</a:t>
            </a:r>
          </a:p>
          <a:p>
            <a:r>
              <a:rPr lang="en-US" dirty="0" smtClean="0"/>
              <a:t>Bodhisattvas </a:t>
            </a:r>
          </a:p>
          <a:p>
            <a:pPr lvl="1"/>
            <a:r>
              <a:rPr lang="en-US" dirty="0" smtClean="0"/>
              <a:t>Men/women who achieve nirvana but choose to be reincarnated in human bodies in order to help others</a:t>
            </a:r>
          </a:p>
          <a:p>
            <a:r>
              <a:rPr lang="en-US" dirty="0" smtClean="0"/>
              <a:t>Art</a:t>
            </a:r>
          </a:p>
          <a:p>
            <a:pPr lvl="1"/>
            <a:r>
              <a:rPr lang="en-US" dirty="0" smtClean="0"/>
              <a:t>Early art portrayed symbols rather than the Buddha himself</a:t>
            </a:r>
          </a:p>
          <a:p>
            <a:pPr lvl="1"/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century CE: statues of Buddha appear</a:t>
            </a:r>
          </a:p>
          <a:p>
            <a:pPr lvl="2"/>
            <a:r>
              <a:rPr lang="en-US" dirty="0" smtClean="0"/>
              <a:t>Syncretism of Buddhist and Greek styles</a:t>
            </a:r>
          </a:p>
          <a:p>
            <a:r>
              <a:rPr lang="en-US" dirty="0" smtClean="0"/>
              <a:t>Mahayana Buddhism (Great Vehicle)</a:t>
            </a:r>
          </a:p>
          <a:p>
            <a:pPr lvl="1"/>
            <a:r>
              <a:rPr lang="en-US" dirty="0" smtClean="0"/>
              <a:t>Embraced “modern” aspects of the religion</a:t>
            </a:r>
          </a:p>
          <a:p>
            <a:r>
              <a:rPr lang="en-US" dirty="0" err="1" smtClean="0"/>
              <a:t>Theraveda</a:t>
            </a:r>
            <a:r>
              <a:rPr lang="en-US" dirty="0" smtClean="0"/>
              <a:t> Buddhism (Teachings of the Elders)</a:t>
            </a:r>
          </a:p>
          <a:p>
            <a:pPr lvl="1"/>
            <a:r>
              <a:rPr lang="en-US" dirty="0" smtClean="0"/>
              <a:t>Closest to original teachings </a:t>
            </a:r>
            <a:endParaRPr lang="en-US" dirty="0"/>
          </a:p>
        </p:txBody>
      </p:sp>
      <p:pic>
        <p:nvPicPr>
          <p:cNvPr id="14338" name="Picture 2" descr="https://upload.wikimedia.org/wikipedia/commons/0/0e/Golden_buddha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128"/>
          <a:stretch/>
        </p:blipFill>
        <p:spPr bwMode="auto">
          <a:xfrm>
            <a:off x="6407727" y="4114800"/>
            <a:ext cx="2362200" cy="2490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16408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Gandharan</a:t>
            </a:r>
            <a:r>
              <a:rPr lang="en-US" dirty="0" smtClean="0"/>
              <a:t> Art 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 descr="https://upload.wikimedia.org/wikipedia/commons/thumb/9/99/Buddha_Victoria_%26_Albert.jpg/800px-Buddha_Victoria_%26_Alber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04800"/>
            <a:ext cx="4114800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Buddha statu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30926"/>
            <a:ext cx="3200400" cy="5053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00810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Hinduism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Result of Vedic religion adjusting to Jainism and Buddhism</a:t>
            </a:r>
          </a:p>
          <a:p>
            <a:pPr lvl="1"/>
            <a:r>
              <a:rPr lang="en-US" dirty="0" smtClean="0"/>
              <a:t>Vedic transformed by 4</a:t>
            </a:r>
            <a:r>
              <a:rPr lang="en-US" baseline="30000" dirty="0" smtClean="0"/>
              <a:t>th</a:t>
            </a:r>
            <a:r>
              <a:rPr lang="en-US" dirty="0" smtClean="0"/>
              <a:t> century CE</a:t>
            </a:r>
          </a:p>
          <a:p>
            <a:r>
              <a:rPr lang="en-US" dirty="0" smtClean="0"/>
              <a:t>Includes aspects of Buddhism, fertility rituals, other religions</a:t>
            </a:r>
          </a:p>
          <a:p>
            <a:r>
              <a:rPr lang="en-US" dirty="0" smtClean="0"/>
              <a:t>Emphasis of individual devotion to a single god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330 million gods (?)</a:t>
            </a:r>
          </a:p>
          <a:p>
            <a:pPr lvl="1"/>
            <a:r>
              <a:rPr lang="en-US" dirty="0" smtClean="0"/>
              <a:t>All gods are manifestations of a single divine force</a:t>
            </a:r>
          </a:p>
          <a:p>
            <a:pPr lvl="1"/>
            <a:r>
              <a:rPr lang="en-US" dirty="0" smtClean="0"/>
              <a:t>Vishnu: the preserver</a:t>
            </a:r>
          </a:p>
          <a:p>
            <a:pPr lvl="2"/>
            <a:r>
              <a:rPr lang="en-US" dirty="0" smtClean="0"/>
              <a:t>Appears as </a:t>
            </a:r>
            <a:r>
              <a:rPr lang="en-US" dirty="0" err="1" smtClean="0"/>
              <a:t>avataras</a:t>
            </a:r>
            <a:r>
              <a:rPr lang="en-US" dirty="0" smtClean="0"/>
              <a:t> (incarnations)</a:t>
            </a:r>
          </a:p>
          <a:p>
            <a:pPr lvl="3"/>
            <a:r>
              <a:rPr lang="en-US" dirty="0" smtClean="0"/>
              <a:t>Rama (hero)</a:t>
            </a:r>
          </a:p>
          <a:p>
            <a:pPr lvl="3"/>
            <a:r>
              <a:rPr lang="en-US" dirty="0" smtClean="0"/>
              <a:t>Krishna (cow herd god)</a:t>
            </a:r>
          </a:p>
          <a:p>
            <a:pPr lvl="3"/>
            <a:r>
              <a:rPr lang="en-US" dirty="0" smtClean="0"/>
              <a:t>Buddha (rival religion)</a:t>
            </a:r>
          </a:p>
          <a:p>
            <a:pPr lvl="1"/>
            <a:r>
              <a:rPr lang="en-US" dirty="0" smtClean="0"/>
              <a:t>Shiva: creation and destruction</a:t>
            </a:r>
          </a:p>
          <a:p>
            <a:pPr lvl="1"/>
            <a:r>
              <a:rPr lang="en-US" dirty="0" smtClean="0"/>
              <a:t>Devi: fertility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48407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 descr="http://myfantasticindia.com/wp-content/uploads/2013/08/hinduism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291377"/>
            <a:ext cx="3981450" cy="2370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2" name="Picture 2" descr="https://upload.wikimedia.org/wikipedia/commons/thumb/b/bf/Shiva_as_the_Lord_of_Dance_LACMA_edit.jpg/800px-Shiva_as_the_Lord_of_Dance_LACMA_edi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90600"/>
            <a:ext cx="3867150" cy="497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04421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Geography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Indian “subcontinent”</a:t>
            </a:r>
          </a:p>
          <a:p>
            <a:pPr lvl="1"/>
            <a:r>
              <a:rPr lang="en-US" dirty="0" smtClean="0"/>
              <a:t>Modern Pakistan, Nepal, Bhutan, Bangladesh, India, Sri Lanka</a:t>
            </a:r>
          </a:p>
          <a:p>
            <a:pPr lvl="1"/>
            <a:r>
              <a:rPr lang="en-US" dirty="0" smtClean="0"/>
              <a:t>North: mountains, meadows of Hindu Kush/Himalayan Mountains</a:t>
            </a:r>
          </a:p>
          <a:p>
            <a:pPr lvl="1"/>
            <a:r>
              <a:rPr lang="en-US" dirty="0" smtClean="0"/>
              <a:t>Indus and Ganges River basins</a:t>
            </a:r>
          </a:p>
          <a:p>
            <a:pPr lvl="1"/>
            <a:r>
              <a:rPr lang="en-US" dirty="0" smtClean="0"/>
              <a:t>Indian Ocean coastal lands</a:t>
            </a:r>
          </a:p>
          <a:p>
            <a:r>
              <a:rPr lang="en-US" dirty="0" smtClean="0"/>
              <a:t>Monsoon winds</a:t>
            </a:r>
          </a:p>
          <a:p>
            <a:pPr lvl="1"/>
            <a:r>
              <a:rPr lang="en-US" dirty="0" smtClean="0"/>
              <a:t>June: winds from the south deposit large amounts of rainfall</a:t>
            </a:r>
          </a:p>
          <a:p>
            <a:pPr lvl="1"/>
            <a:r>
              <a:rPr lang="en-US" dirty="0" smtClean="0"/>
              <a:t>Ships use monsoon winds to aid in speedy travel</a:t>
            </a:r>
            <a:endParaRPr lang="en-US" dirty="0"/>
          </a:p>
        </p:txBody>
      </p:sp>
      <p:pic>
        <p:nvPicPr>
          <p:cNvPr id="5122" name="Picture 2" descr="http://sylerhistory.weebly.com/uploads/3/1/4/6/31462109/9542964_orig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9350" y="4288847"/>
            <a:ext cx="2914650" cy="2562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41537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Hindu Worship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Gave the people a personal deity with whom they could make divine and direct connections</a:t>
            </a:r>
          </a:p>
          <a:p>
            <a:pPr lvl="1"/>
            <a:r>
              <a:rPr lang="en-US" dirty="0"/>
              <a:t>Direct opposition to </a:t>
            </a:r>
            <a:r>
              <a:rPr lang="en-US" dirty="0" err="1" smtClean="0"/>
              <a:t>Theraveda</a:t>
            </a:r>
            <a:r>
              <a:rPr lang="en-US" dirty="0" smtClean="0"/>
              <a:t> Buddhism</a:t>
            </a:r>
            <a:endParaRPr lang="en-US" dirty="0"/>
          </a:p>
          <a:p>
            <a:r>
              <a:rPr lang="en-US" dirty="0" smtClean="0"/>
              <a:t>Temples</a:t>
            </a:r>
          </a:p>
          <a:p>
            <a:pPr lvl="1"/>
            <a:r>
              <a:rPr lang="en-US" dirty="0" smtClean="0"/>
              <a:t>“plain” and elaborate</a:t>
            </a:r>
          </a:p>
          <a:p>
            <a:r>
              <a:rPr lang="en-US" dirty="0" smtClean="0"/>
              <a:t>Statues</a:t>
            </a:r>
          </a:p>
          <a:p>
            <a:pPr lvl="1"/>
            <a:r>
              <a:rPr lang="en-US" dirty="0" smtClean="0"/>
              <a:t>Embodied by gods</a:t>
            </a:r>
          </a:p>
          <a:p>
            <a:r>
              <a:rPr lang="en-US" dirty="0" smtClean="0"/>
              <a:t>Puja: service to deity</a:t>
            </a:r>
          </a:p>
          <a:p>
            <a:pPr lvl="1"/>
            <a:r>
              <a:rPr lang="en-US" dirty="0" smtClean="0"/>
              <a:t>Bathing, clothing, feeding statues</a:t>
            </a:r>
          </a:p>
          <a:p>
            <a:r>
              <a:rPr lang="en-US" dirty="0" smtClean="0"/>
              <a:t>Pilgrimages</a:t>
            </a:r>
          </a:p>
          <a:p>
            <a:pPr lvl="1"/>
            <a:r>
              <a:rPr lang="en-US" dirty="0" smtClean="0"/>
              <a:t>Temples, shrines, sacred locations</a:t>
            </a:r>
          </a:p>
          <a:p>
            <a:pPr lvl="1"/>
            <a:r>
              <a:rPr lang="en-US" dirty="0" smtClean="0"/>
              <a:t>Ganges River</a:t>
            </a:r>
          </a:p>
        </p:txBody>
      </p:sp>
      <p:pic>
        <p:nvPicPr>
          <p:cNvPr id="21506" name="Picture 2" descr="https://upload.wikimedia.org/wikipedia/commons/9/93/Angot_wa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124200"/>
            <a:ext cx="3810000" cy="2600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91252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dirty="0" smtClean="0"/>
              <a:t>Angkor </a:t>
            </a:r>
            <a:r>
              <a:rPr lang="en-US" dirty="0" err="1" smtClean="0"/>
              <a:t>Wat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4114800" cy="4678363"/>
          </a:xfrm>
        </p:spPr>
        <p:txBody>
          <a:bodyPr/>
          <a:lstStyle/>
          <a:p>
            <a:r>
              <a:rPr lang="en-US" dirty="0" smtClean="0"/>
              <a:t>Built as a temple to honor Vishnu in 12</a:t>
            </a:r>
            <a:r>
              <a:rPr lang="en-US" baseline="30000" dirty="0" smtClean="0"/>
              <a:t>th</a:t>
            </a:r>
            <a:r>
              <a:rPr lang="en-US" dirty="0" smtClean="0"/>
              <a:t> century</a:t>
            </a:r>
          </a:p>
          <a:p>
            <a:r>
              <a:rPr lang="en-US" dirty="0" smtClean="0"/>
              <a:t>Eventually transformed to Buddhist temple</a:t>
            </a:r>
          </a:p>
          <a:p>
            <a:r>
              <a:rPr lang="en-US" dirty="0" smtClean="0"/>
              <a:t>Largest religious temple in the world</a:t>
            </a:r>
            <a:endParaRPr lang="en-US" dirty="0"/>
          </a:p>
        </p:txBody>
      </p:sp>
      <p:sp>
        <p:nvSpPr>
          <p:cNvPr id="4" name="AutoShape 4" descr="data:image/jpeg;base64,/9j/4AAQSkZJRgABAQAAAQABAAD/2wCEAAkGBxQTEhUUExQWFBUXFRwYGBgXGBYcGBgcHBkaGRoYHBgdHSggGBomHB4aITEhJiorLi4uFx8zODQtNygtLisBCgoKDg0OGxAQGzclICQvLCw0NCw0LSwsLDQsLCwsLCwsLCw2LCwsLCwsLCwsLCwsLCwsLCwsLCwsLCwsLCwsLP/AABEIAKgBKwMBIgACEQEDEQH/xAAbAAABBQEBAAAAAAAAAAAAAAAFAAEDBAYCB//EAEIQAAIBAwMBBgMFBQYEBwEAAAECEQADIQQSMUEFEyJRYXEGMoFCkaGx0RQjYsHwFTNSkuHxFkNyogckNFOTstLi/8QAGgEAAwEBAQEAAAAAAAAAAAAAAAECAwQFBv/EADERAAICAQMDAgMIAQUAAAAAAAABAhEDEiExBBNRBUEiYdEUFXGBobHB8OEjQlKR8f/aAAwDAQACEQMRAD8A24FdU0U9elZ5Iq6imAroUWKhAU4FIU9KwoQFPFKnpWOhRTxSp6VhQ0U8UqjsalHLKpkoYYeRpWOiSKeKenosKA/xH2wNMqcbncAAgnH2jj6D60U09wOoZeGEivMPijtQ3tc20qVtEW1AvFZ/x+GeZJ8Q2/JyYFa/4R17GbL9FDKTc3tnkccccT1rN5KnRv2f9PUaSKeKenirsxo5iniuqeiwo4ilFd0qLCjmKUV3SpWGk5ilFdUoosKGilTxSiiwoanp4pRSsKGpU8UqLHQ1KKelRYUNFPFPSpWFDRSinpUWOgYKemFPWoqHFPTCuhSsKHp6anpWFD0qVPSsKFSJjnFPWV+OO1+77q0CNzMHMkjCnw52kfNB8xtGOoTdKyoxt0He29f3Fh7sFiowAJJJwMSJE5PoDWH+Ee0nRgzyQX2udjyd2d3y+efrUfx320LmmsWz3e7vCWDFhhVlWBEece5+oHdkWj3LNtQkT/zH2mGacAegz7etYZJ2k0dWHHVpnrlQ67UC3bd2O0KhYk8CBM45qr8Pag3NNbY7Z2wdpJWVO2ATkjHJqv8AGOoVNFf3bZa04CsY3eEyOQTicAzjFbp2crjTo8i7LuOzAv3LbnLZElmY54EAYnj6eW07Bvd1es5sIpO0wMw3kwECTGP1rz/sy4ha0pt7m3AGQM/MPmBnhh9VHlWy7hbbWgLEsGUgwMHHLFj+Hkawy7SO2CuNHqUU8Vyrg5BBEnI9DB/HFB/iPtv9n7sArud/tcbR8x9+B9a2bpWcSjbpBqub1wKpZjCqCSTwAMk0rNwMoYcESPrWW/8AErtLutIFDQ124qj5pgHcYK8EQOo60IEt6LXw38TrqXdZUAse7EruKjzAOTifSfatHXjvY3aGyWVlGxwQDduZg9V5iB9xr16xdDqrDhlDD2IkVEZO2ma5YJU0SU9NSqzEelSpUhj0qanoAVD+2e17emTfcPoFEbm9hOaIVjvj9tjWboQiDHeKcrJHhmDtldxmQMZnipk6VlRjboN9g/EFrVA7AVYCSrRMeYjkUWrz/wCALly9cRjBFu3DOoHimNiloywUkETjb9K9ApQk2txzhpdCpU9KqsmhUqVKix0KlSpUWFAunFMKcVrZNHVOKC6T4o09xwiMSWbarbTtY8QD70apWmU4tcj04phXQpNhpA3avxPY09wWrhcuQDCqT80xJ4HFR6T4rsuwXbcViQIKr1O2YDExP4Zry34ivI2t1DDvUi9EHOQYJH8JMsB5HrNX9NqQVPhvvtb5gApUmMYWJEA8+0VjObT2OiGGLW57FXj3xV2nu7RumVhXFsCbg+UAEmMTJOR5CvXNE+62jRBZFMeUgGK8K7c17d/fcMdjXHcLyCGOJ8hEGek1pyjKCqRb+I7p7xflfaDgl2icTLCPIiPSiHY1oGwzG0N8kgEABstESMiGifxrNHUBkPjfLfaA6z4cycfjR7snX3AbFs+LvVIUk/ZSQR9AeIgxWU4tQR0xfxM9P+Erp7kW2CrcUbmRQYUMzbemZgn61kvjntA6m6iW0lbJvW3LkBd/hUQeZEMeOlA+30YsbguG6QApLAAgrPh8IAHMnHWgz6u4I8I4kROMUoydbC7XxWcdmXXVw6qBEljuwQYWASIDDnmtFoO30JQFkLSNiFh4ZU4J6ARPvFZhLr5AMAndAE5IAPTjAoeNeO9JJbAhSpC7TBB6flVyx9wpfAeuaf4qGlslNiuVmCphQTEgjMy5nH+L6nP/ABF2gbuvvEM0I621gPAVQd0FGH2jMx19KC6Lt13UgJMDbuJSRBgQu3kiOsfWpbWmuG6QjKzKC0HEFYMA5kgegqd4rSxaFepHp/wbqiy3EM+BgRIYYYfxEk5B++st/wCLOuUvpAryqvcLhYJDKbQ+jAFvvoJorWqMsjbS2Wi6VJjnyJoV2toLqs3fCTAiWHG37MCIwvrxTxtcMmeOnqC/Yeq3I7C40AEEsoJ4kwR5ZMelep/DbTpbOSfABJAHGOBXkPYeqRbSg+FndlwJ3npmRwGGBPyjzr1j4WBFllIA23GAUSQogYBPPn9aniYsm8AzSod2z2umnXc/XgeeRP1gz9DQTQ/Hdm5cCBGA4LdFPqeg/Q03kinTZz6WzWUqg0msS4JRg3t0nz8qsVdioVKlSosdCprlsMCrAFSIIPBBwQfSnobe7e06XGttcAdYkQcT7UnJLkEiXsTRpasIiKEUDgefU+pPnV6hmh7WslB+8UeIqATBmSR+FT6ztSzajvLiru46yPPHT14pKSobW5cpUwM5FdU7FQ1PSpUWOhUqaaeiwoFCsp8fdpj9n7q29su1xQ6lhKqCZb6OFB+vlWW/411AwbqfXZPvQe9qbbszMELO+5vGw3EsGJgMAM5wKUsia4OiOBp22E9NqR3a2yoF187oOxTMqCYkdDPA56V6V8Oau29lES4Ha2io/wDiBAjIOcxg9a8pftDd8zMx6A3XKgdRt3cenFT9nduvp3d7JVS8bifFujgeImPpWcJaWaTxuSPR/iT4mTRlAyFy4JAVlBAEZ8REjPTioOzvjC26l7idygUsSWDZBiIUSawWu+InvMj3WVmt5XgKPPwDwknGSPSqia8AtG2GEESSsTMRxVvJuZSwS07Vf6EGhs3rmoabh3M3eGSfECVJjdnjjyg+Vam/aNxkUXHRWIBgTLebBpH19OtZnSvYW4jtbACkcO089M4ovZ1rtP8AdlcHwqSNpABkecHgxjiufNkp2apadjbdj/FNhLSpffu2QBBIclwqqN87ZyZ58jXkuq7JYlohVIkMVkGGgZHnIzHJI9zGvS0uQtxQS23a4GAxJ+yZz1njFVPDwq3HM4G+ZJ4xH38VrDM9NoO1Hkht9kgD5iZgiEkE8mJYeZ+oqxrNTbVLVuAzW25Ft1JBmfEQ0ZiROdvFWV1NwiyXcMHQEDK43yQx6wPXgCKbtjQW3UEr4fl3AgBjtkNtHmCc9fpWSz6paZBFeAemt73Ura/d5mWDeGAJAIA5MfUn1o1b8SnwINvyszbFG2JBMRnPSJkc0C0/ZOntwwa6HHPyxx5zkfSiF3RWwTtbO7KXNzHIJjbtlRIMA9AKucorgbuK3OSiOZF1U35O1cj7MDcADx069MVVTsG0LttTcLuzHDqdpB6kqwIjJgZmBmRRXRaVVKy6FVEqYIAIO4yIHl/285MVhoVvX7byuVK7W8Mhp2gEfNyTOTxJxWUM7UqvYn8S/c7BtWHRO9VbineUIaSWHEkQMcmSPF0ihfbN5rbvst7hwu0sIwpHInEg5/StCNO4tgPpVCqucsOJMEnlsqYHnVZ7Dvb2WNL3ZU7nhxuffCoSpiAcx9a1Undvc0+QJ7PUuGYhVYQSS+Z9iPXpIxHWudTvFtt9tQIBDFwNsD7ORMjp61Pe0V607lkgvbVl9hlmwcnIn6VZXsjUNad9q7RMjdzxMH8fpVXTsCDs17LWkZmCOjsVOWIOPHHsIPPAxmig+KBbVRb1LYDEbYyWAmQTlp9wOlCNJ2gbVpVUIrBzCr80FWgnMEZIj1UiuO2LZvIGUrbIglREEnGBA6xn3PXEOS1bkOW1UTanX6zUt+9uOVDCVjgr4g+AJAOMcc1PZDhmLFW2k7VCmACNpJMZODyPPzmgt/V3kYCBbuQAY4AggttjxEyZ85iDRbs0xdF64JtHYo3FcuQRKkZXI8pO6MxjLJb3YQijU/AvbJ73uwLfdtJZlI3G4erAwRIUtgECenTfX9bbRSzOoUcmR5x+dePX1d+7YgsWQEW5jafI4k+/n7ChnaJu7N9yyTJIJIwfcQB/vWuKW1EvEm7PQ/8AxP7d7q0lq1dK3WcFu7ubbioA2YUzBP5VgxrbgE39RedRDEd7cZSBmDJyD/Oqmu0ig7TbuKV5hQCYPiI8wfXy9KCdv6rc5S2bkA+LvGEk+UDAAiuiPxbIFBRPUrnxXv0Yt7rtk7Je6SrtBOPCxDQZ8sR5ZGItaxVBg3O9ckNcZkYFRwJaCrQAZmCDEYz329pz+zWLgW4AEVW3kEHAypkyDOAfOs/odSoVg24kbdsRyGHI6rtkQMyRWNWiZR32RstBYm6VcgW2PhfxQq53MDIkfLMGc881d1vbzoyW1IuKPDb2OxFshZjcQNwBjPmntWS02tQLe2bgSvDAYBcZEHhR+JFP2JrbS7rLSe8bw3CAAhiASCNx5YRPlzWHbasdcGlHx1fsBVa7JYDEAiI+wehGMetOPj3U3iiki2EIJbjIkyffiDiayVo24KXWWNhCtbMS4aTuLCDyST5YFF+zLdxWVAjKj2yoJlGfK9ImCTAOODxE0SbjEFC2aXTfHV8+PvCciFKCCCDBiBj69Kq9r/Gmp1R2WBClIfb5geLB4B8gTjGazmvYiyzZK98RHRYwFCngR0/TE2ndUQXlDWmXKksTnMAQAoPUA+uTQpOt2Tp3Llm/ft2+87xoDYhzt6HfHJExBxEe1eldmanWNaQ7pkcm0JPr/ej8q81uvdDG0fE1yH3LJwUVjKkDaM4G2ME9K7Or05y12+TAkhwBx0GwwPrWUMmngtwAWu7ZsSt0r/eA8IvQkHH+nFSL2pYW6gFtdzBYBRSPFkYBA4PXioH7NtPbthriAqDgMoEkyRlTPnUg0NrejG4oK7QDuB+X5cbfSuz4Ta2WLXxBZ3lRZtFhu5tcbQSY8XvXf/FFtkZ+6tkKVB/cry0x19On4VSTR2Q5beCSDPiGN2CPl9eahXQWVVl7wQSOCvImOmBn15oqIrYRHxJYVUfubUSwUm0JkATgH+Ic0tN2zat3VUWrZZxb2g2wfmUbIhsYIP3cUMv6G0UC71hCzCG53bZHyfwj76qaq6rXA6SCgUKY/wACgKTjw8CmoJ8CcqDt/t1H3W1s2pQ7mC29pIU5BacCeYzV3T6mzuJRNkAFDACliuVKzAcEHbuPikCetZHQ2xLMSyllIJgk5z0BI94q/p9GgBdLpLASMkEmSNpkZG3r6kVE8a4BP3D3bXa1m2ES4iO5EwyEkBobnEeIsIyMH2AXX/EFq4pQWbVpgcOilTg8TugA8RQbXFnfe5LN5mOnsIj2qF9PkxuyPL6/dWscUUiXM0Q7aW3YRGUlSzYUrGRJdSMhgdgBPvGKOX+3rCd1ZZLd1iBBPeMAJIXyzB+6Ky+g0NnYQbgyh+YZBJA6jw+hzTslgMG7xi6bQMMQYBj7Ht+NZ9uLfBa2CKdtaeLhVEmIko+CTAYeLkflXPZt+0WG0ENDzmWYeELOAJ3dQcYwYocmlseJRcaW/hI48WCVAGcdcZ9KIaTQLcdUt3DuJHrIEs33AfWTTnFcCrVuXkCu6B2Z8Be7QHwydkAzA5jzk+9E+z0ZWVSQjSCgJ4VWYFfCSJ+Yx656is5fdHXvDeG5bgG8ZgsrMo6EeJAJ6ST0zPZ7fNskgIxCkhZJAJ4O6PFGce3ArF4W1sFJBTS9q372su2wWVVdbZV2LDbuaCRwD7VD2l2o2nv3irEL+5UtI8QZWuphuAB0/AcUS7DtIVbUoot3TDEsX2OAA0kHqB5QKGakJeXe4U22KESjqXCIURp34Cru98TzWiavgqivf7TuXr1sB2LKDyQoAKYAg46dM09vthylwm4QognxiDuIEmorapbdHtkFm81fIgCI8uRzxHE4422trKAoQqASEuyzSCJBuERuXkVewijf1eyCR4dxUATg4M+sgx+nNd2u3Sm7GWXlTGIhRHO3g8+vuu0im1VGQX3YU7RKrJkkmenXAHnVftPSB3uMpggqAFDbeBzjiZx/vVaIPkzrwWz2we6KqMz8x8TARAHSMkZ6e8Vd02sJD22IdBuuHE7SqNII/GeRxQTTWUDDa7MxDNER4QCZP0H31N+1JbPeEMZaF4jpvnHk340nBcItfM2Olbu9O7wVIt98JglNzXHEE5gFev8AhHFBLvb7PZhmZ1JOMZkDIJzOY5xiuH1oJQM7uXWWItt4ZJwhLzEngQMj2rnUdqrkhbgkAH93jleDPh8Xl5+pqIxr2HZM3beNrFpS0qjqQCqgQeZg8n/Wh3Z+kS9qLaGfEGZuBEFjJzztU+HrVDVdrszGIKgD5gCDtiDtMgHw/n51H/alwbZ2wpMAIgiRB6egOa2UWlsS2rNd2/2pdCWdPdFpVe3kgqyoqsAhwxWfD6c8VnO2OyXsMoUGD1IMN4mEx6REelWNDq77KbhLMbZUBTtAyZ6RAAH4VHqO2173YLVsKpUOSiFyQw3EMMR5cyPeo006RW3LLGn7OZmAVwVZdrk+TGFUeswOlVrnZZBksAPsmOTkrJHntJ+hq1ru2r9suF2W4uwe6RUnZJRh0nhvoKp2e0Stn94A4cTBMARKg+EjMEgT5UlYbHFhmRFv4JfcoBA8JwWZV8x+G6o9Tqbl0hbrM/dpt53EIsmOcgEk/wAxiivZl4G1G092dxbM/aQiB1YED6TFWLOjtMt11Du+4qgCggptO5twxO6BGZkkAwaTqxabK9vWA6chjN24wYyTISQymfYA58/uEm47SxkHdBMT50c1ekScZm6VaJJgI4UR/h2iQR/pXV3SSqsyuAUwe7aCPEdw8zk5/hFJJJbA4lTsRmFvvd5FyW27mJgKvMRyMYz8v0oh2b2bNtS/c7jJO9PFkk586F29IUUHzVzAmRtbbB8iWwR61esXUIko6kzgJIGekuPyqJRt2gsK3e5LY1Foegsho4x8vi460nS2DPfqMiW7gGY6xtgHpg1AvwCn+MD02E/m1WE+CbQAyDBme7mY6fNxWXdh/wAjXS/B0i2hxdXcxww04Jf0iMfSuXAQAGAN2XNnbtHMAFBJJH404+CrOYbbPBCQR6gzg0Qs/DlgAggXJ5L25J8syDj60nmj5GsbAHaCWzIW7bPA8S7PORAUmZj8aqnSIyOVvWUBjb4pI9GO0SYjIEVqtV8O2n2gAIFYGFtDMcBpJkVBq/hKzcO5mKkYwiAfcaa6iPkHi2M3oNNaRpuaq0wxgHOB6qQRNETf0slhftgx4RtEDxAxxxE1fPwVZ/xOfLwW8fhST4LsjBLf5V/KKbzwfuSsbAgFiDOosHylTjPUTn2x71ev3dISk31Ze7AIhQVOZCsJBUcCROfSr5+C9P8Axf5Fp7fwlZVgwYgjglbZ6R1FHfh5DtsGXX0rONl22RG0i4EB5/xjEYGCv1rnR6HTHPf2CNpC/wB0sHoxBuSRPTHPNaA9gWzy/wByWf8A81Vf4S05JJYz18Nv/wDMUlnivcbgDLVmwh/9VY88d2D5clyD7e1c3NVp1YRqVwfmHdkqOu3ack5GeAevUsPhKx5v5YKfpTj4Ss/x/ev6Ud+HkND+RnbY0g3jvrewqDAtpJIJiR3kN1Mzjy847jaNlxdVWgA/uAZj+HvMD6nj1xpv+FbH8Z+q/pT/APC2n8rn+eKPtMPItP4AfS67TKv99d27BJVQoxIiN52iIxJqJO1NKm4K9yDJBgBjI8IYTBWeozBrQ/8AD9gKVm5t6jeIMcTNU7nY+nBzZvN7Nb/kaFng/cKr3Kf9vaQBWN24SJAgJJB4mciPSRiom7ZsONve3SoAB/dAjGQSC4AMyTiPLzJJtFpoA7i+PqP1iubf7OvFjUL5+Ij8mzT7sfb+BbeQM2usM3gut8oEd1PHqHyOgxiKV+3aaPE+H3QbLbSOi4PA5jrRuwulBEWry+R8f8iTRRdNaOSXP/Uz/wAzQ86TKjGL9zJIbKvJ3mQR/cw3X5eZwYjP8qprdtbHUk4uYY2c/IsjZPhMxn0rcNoLBIJzHUs360D7I7MtHU6nckWpXu53QYUBiPOT99OOeNMHHcGHtKyVVTvKqIH7sgk4zkY44HFNqtbYcKALwjkBWgnE4KmMicZzWp/s3SqfkUe+79fal+waTnYnPMH+dT34eGGn5mQF+0GkC7GcG2OoIH2ZwY58utPb1VoowJvDruCWycAzyoEZnEcVrV0uk5AT6H/WpP2Ww/8AylcTng/TmaH1MfDFS8/ueY374gqNxE8kqOM5Ucn1PHSoFcliUQsAJIAGABkkxgepxXpy9l6TP/lbcj0H3ZFcaXs0JcD/ALPaRYYMqgHeGBBVj1HGAP0rWPWQ8EaPmed9odognwps4xO7pHJFXOytX4T4rijMFEtncfUNgcefWt1p+yNOZLaW3B4AVYH1Imf0q7p9DZA8NrbHQYH3RFZy67HVJDUFfJ54nbSIpQ22d2duQkiQRgQfFuNWexr6C6Lbb8Wy3hzjbMDIznz6Dit5c0dkgTbwDOYgHz55pm01mQdqzEAxJHsYqH1kGtkUope551c7cs96x7pmBUBNzFYEEE8nJkGQcbRnJrh+3rcmbRIIEDvGO2AQSM9SQfMFREV6QLNryXGPlGP0pHSWj9lP8i/pR9sh4FS8nnWp1ttFTfabxSwhiIAdzsM8jIyIOOaG6nX2mYkd4gx4RECAB1k55+tes39LbcBXVHA6MqkD6Gof7Ns/+za/+NP0oXWw8A4ryDDrLhjwyZ83x/21La1N2MIZ+vn7eVWFQ48R/wC39K5vqf8AG8+hql0brdIz7sfBxb1t7qvUbvFG3HnHt94qYam6VU7ckZG6RMZHHn7/AKwqCcG4xzxMVPb0w/xEwZzml9jvhFdyJB3l7qsNjAZvr0gda4t/tB+yP++fwn8qINbHv7/7VG9oenFNdG/kT3EOLN0gyDg9O9gDywvMVxct3QTDAQZg7uOvHH1oTcSCQNvMnHJ8zUtvd0IqX06XJSmmEv3h6j7myfvior1q+NpUgc7tyMZ8oO/H1n8KjK3SvNvPnP6VSuqvhJuQeo2n1yCPyNU+njyGq2Peu3pE3EjqNjE9IyGE9fL61PZvHO8q4jgKy5853n8qpjZ9q4fSFP5f1z6ZnTuwB4nyDwF/mRUPGrr6Fs7tlwsSJ2wTs5Pn82KVzVwIBKmOY6zzBJ+6qZfJhiRHUAfkTVdn9ZpyxxS/8JthIa7+Ik+e1OPLz/2rsayZhmkjkbZ/KhANTWSZwax0KyrDKO5RgC0kyGm2CBEQJER7gmodXvEHxiJMhrZmRiQi/hHlVDc24icYqdTaLkMrgRM94vpj+7rdY0GpkpFxl2g3R4SJ3qpyOQSvI6HkGldusGMkx/FcUnr6DFIW7UmCmTC7niMc5jdn0qMpsUAhbhABYi4MjjlFgH6zjir0IepnJ13Tx/Rz+lPecZ+cyCPmaMx99Nca1iDbQR/7rNBj6VZXTWyYN8zJgKUj6SSTRoQtbKup1QaCd/8A8l0jBnILQfrx0io7GrVnJ8XgUKPmz1z481yTp90d5dZpiNp/GV9+JqbTWtMD4blxmJEwMAzAGVE4g/WjTQ9b5LA7WnzEzwCfzfFRX7yOpUxkz4iFH395+VcC1aKjb3zHIjaoGD5gmoArHxWN46EjpGCCy9QelCigcmypc7JRj9hZn7dsnzJhmP4xUqdiackePaQQZDWhx5kc+36VLfvaiQGZ85EzJxMg9aZP2yCA19jiQBeJGf8Apj8elVbJqjm92eFWFv3xkHw3cHBGQDHl06VANLcZ1/8AM3Twcu/TPAIH4V29pxBuBmnncXBJwYJnGPSpbOvtoQ37OJjnvLh/AmJ9anfyBzotPqQ0/tRIDyQ6hgcR1zHpNdpc1aj/ANRZcR1tdfoB/QpDWrLEWo8Q+00TMT70rPaigNOnVvIbioH+WCfvpOHv/AyJtVrF+W5p2HltdYPXAH9TXdjtfVncWt2iBHys65z5zNKzqLdwAwLIyNq73J9ZJH51LphZ23D3rCGH/L9Dx4jNGhP2QkhtL21qAQGsT/03Y/NTFdp8QXZ8WnugYyHQ/ajjHT1/WuLyWOe+cSR/y/8A+qq37yBcXHJHHgEHnzcEfdU9qL5SB7BD+3j3e/ur4O6Nu1G88g7pj6VFf+JgrEd3qD6i0I/+9Cu/MLk5nr5E/rVtLdwgEEf51/Ws3CCfAWGtXqBHgu5gxuQ8xgGDkVSfWNA3sswciYnEYKyOuJPT69toGPT86r6rs+5OEdo8lJ/IV2ytIhVZbTV2xOWbHBxBnmY8XtFS2tbjn8qH3Oz7qrva2yiJkiOsVLp9IxkxgTMCWxH2RknPArOMnZfbvhFw67+jUTawn7qmPZLxJwImTiBE5kYpj2O+CMlhKgQZETjzxmtNTM6QGa424+9WbNwzz0rm5o7ikB0dRPJUgfeakayVb8PxNcmWUlwWWLt8heTQrUsYmjH9ns+4DgH8/wDahN9QpKk5BI+7FapycLYlRHbkqD6xV7Z4AarIP3aj1Y/jVjV3IQRxP5YrmjJuVDTKigyfrXFsGfr/ACp1veJVI5IzVlIJI4yM5/lW002tgkRRkVb0cFh/XWrfZ2ntEDvrgETEbV4Pk8Of8tdnQ20K7WuMJwQqBQPVmcSPYH2rLtzbQkRXbHjY9I/ImomtbmboO7n7jRe1pU6sTgzkY64iGJ5+z0qqL1lrvc7WElQXi5tAbbxClm5nA9K6aKBevsAFDPSa702nBR89P9f5UUv6OyouEL3m0kAs7bYAJxsluYGRI8vMbrb9pU/dq0lTMN4FhTGWG459PP6l2IB3EmferGn07GRJAIznB55HWrws2yjbJ+fknI9OPyJrlpVMckfrWM9V7CoA2zDegP5Vofh8p3LMQFupcQglwoZTcHIYxgAceQ86B3oCEwZJGZ9+BGPxrR3tK1zSWLxiUaGM9GUBeT0IAjpuNTm6jRKMfLo78HTJ4Z5H+X1Lek7+QTeBAn/mM3njAPmMelX7um1LA/vVkHnMxHkEnzoR8P6Lv32sORu6elaG78NbUYKYwSIMZj0rrjByVo8+U1F0wPd019SCJO0SNtpokDH2IH+1UO0NJqihuXNQiIeQ9wrPSCFXb9DR/wCJewdtjckFhE+Z6H3rIarSbbtpbqMQ+4HbG7AHAE+dEo6eSoS7myNJpezDst7tk7T9tD5SZn6zWZ7btNawdpkn5XVsTj5SYq/qtJcTTK65SSgIjoesccHnyNZ5bZ64ByJ/0rBzVWjWGKcpqCW4W7N/eM4WDsXe2QCBMzHX6edUNR2yLd1WtQwAIYMsqd3ODzH+1XF7JNuy2oV1eRtYYldwKKVMyTn6R71Y7OawosjuwCTu3E/aBMbifsnjoJE9KxfWRr4d96PUx+mS/wB3ItdbS3aUpwW4PzAkAkH+v1oL+0GT5H9IrQdu2g0XEYnxvvVhDoxAZQehEBoiOI8qD6myGtbrYnu8XCD8snBPmOmOKuOVySZw5sChlcI/L9vqWuwNSx/aLZAcPakAhZDAiNrN8h6/fVK8pUw6lT5H+s132O3dFXJBD5kehyCIBFX+0dMXZiVIhvDOCQfzEjHTPrWbyzWTR7Hfm6KD6VZYvdf9FfshQ0buN8VasMCorjRaLxgCdpAY/X0qH9gf7M7enH605JM8Wkel21gRjmcAD8qr64nazETGRkz09R+dTI8ge1MRM5JkcGI/KvZeKLRxLJJMzra62wgpcaDHzlfPMhmnmiei0Ksk7CJM5uPJ4Ekx5DypHsxd0wMmaIhREdPSR+VZRwL3NZZ/BW0nZaouwIirJO0bjzyZY/yqaz2eqvvDNu27ecR5ARj6VKDXQatOzDwZPLLyYf4j7Tvi89s3G2A7gBtA8xwJn3NdWteyr4DGPIdc8xUvxXoWa9uUTK/lFVLWjYYI8vyrjyQqTSR1QlcdzY9h2ptKxJlhJ9cnJrC/Elorqbo9Z+/NegaFNltF8lFY34ysxqN2PEo98YroyRrGjGErmBLW6IyauC05tqCpA35kGOnWotZagA+dWOygI9q5Njoo612nACkAz9IqE3SBxmtL2NpBeAY/ZBH1warfEPZwt+IDBZR+BmrWJuGol5Fqozne9Kju3cjHWacHxH1MfnFWU0MwfI/zrJJRZaJGvs0SOB/XtXDt4hzBHH30a0nZu8GJxiqvbeh2NbnANsZgxI+nNa6W1ZOtXRR0mmliBH3N/IGlrlKkg4xEZ8/OI6VqPhvSDczc+EQc+lQ/GmkHdyq5Lg4Ho39e8edWsdx1EufxaTPdlnwkDz/lWi7M0ga07kYWP/qaz/Z1kqSI/nH6dK1vZNgnRsnylp5xjABqcauQ5tqJg9eJsFgBBugfgxxWp+GWDaRrRysT6giX+sMvHkRQjtns827DqUbwlSvhJXyJLAR/vUnwVqoZl4UW3cnrOBP3GvI9Txvt2uVufR+lVPC/xDPYpW3cR/CoddwAmIIA68ccHiYrZbp+tefdm2luna396t7uztJgBMABegjrW7XAjyr1/T77Ss+f9TjFdRJRVEly2GEHrXnWh7cLX2Zoe3bYlZAOzx7AQfOD68Ct12hq+7tXLkTsRmj2E141pLjIHAHzQp95n+R++o9RWqGlM7fRIJzlKSs3+gUgXrS4sbWYp0V1faGTPgkZgYrI9rWtpWBAAA9frW3+Hbxuu5Ujuyo3DHzEAkefX8BQn457NS2iuoA3MFgD+En9K4+khJ9M5Pz9DsyZFj9RhFeK/cyaEldgyJ3ECfpOMxn76V+2+7YBu2HaSOOfUCBJjNNptQQykmY/IZge/H1o92AZZU6ul2ZzMrtk+eVJ+tc+Wbxpyo9xK+Cvba4ouq6kA24Aj5WQeEzPBUkY84rr4XRGdy42q9vaViQ2AC2eokHjrRu/bW6L1hc3F07QSOWGYB9QSD5RQBtYhe+1uO7YwgOGAMiQogYUSRjgdaLc+mtbN7f39zz8cE+qnrXtz/fzX5Bez2Es2RauhFtk7wwBLkZkAjax6QQIiRPFNYQG69y6xy0+IkyQWBieFxiKpasG3cslSXlju9SBkR6qfxNaHsXRrqNKjMxYjcAxxwTEx6R99bdHryTUm72/rOX1RLFicY+V/IN0uqthb79cBPpx/KrPZ9sG2mRx6VKnw0vUwPbH4mtBp+y0CgYMe/613Qwzb+L+2z515F7FLS35VfYflU+6sx2L2oRCtxuCg56jFaDfXoYskZrYwyQcWTin7z+s1Bvp99aUQT76RuCoN1OGooCZgDzUa2lnFNup91Kgtk+6g3xJpd1vcQW28AECB1MxRPdXNwBgQeCIpSjaocJOLsymv0ROmNyI2sv3TmqXZp+b+vKtlqNMrWjbjBH+1Y3SWirMp5GPrXBmx6Ejsx5NTZq/hgHumPm35AUR1lgXF2nzB9iKh0Vru7ar5DPv1qcNXbjjUEmck5XJs81ssyMT4SQYMqrDnmGBH1o3qdQWUfKIP2VVf/qBQnWWNt24sHDH8+aIIkiByT/OvMlzR3LizaaBdttehIBPvAmoe19L3tsjqOOP51OpgAeQpxcr1Elpo4G3dkWk02xVUeWffH+tRdpWwEZghcgTG6AeesHPsKt7qRMiKl440UskkzKaPtdd5YW7on7PfGJ/6SsfdHrWn01jG7In7JjA5yev+tBtN2OBfJ+z83H9Cj5escWLd6jbJmfsBPjS1/5R4AwVyeR4xwTWf+ErIBJnLDaYP2T/AKzz1FbTWlDbdXIClGBnoIOaw3wddtXbpVwR+6UAbiAWUeM4OZgnPrXJ1/SvL8MXVnr+ldcsOKWpN1vsbHsfsoWmZ4Etk+/n7/rRffVfdXUE9D91ejCMYRpbHhzlKcre5x2pbL2LqDlrbqPcqQK8p1V0h7qkbSdQWzyI3CP68q9UOstqyq9xUJBI3sBgQDz7ivMu2+z3t3HYvauAtu323BHiY46EnzgVw9Yoya8o9v0aTi3q2T/X2NT8BaZh3lzcNk7NvWQQd0+0D/aof/Ei/wD3KejMfwA/I/fXfwxrWTS3rq2nuFbglEEtlRmB9nBz6UA+J+0DqLivsdIthSHWI8THzOM81mskVgUVyzpjinL1Fzlwvp/kEadJYDiTH40b7NvImqbICfvAD04bb9P1oHZGfrRnS6MW7z2rs7QQrMAfCSNyk46jpzk8xXBnVp34Z7sJJbMu/D+qVLneMrF87iI27D8zGSI+nr6Vngc3GXC8KPKT+gI+taXXdk3LVl7ypbNplMcMwXIDFTkA4YEHE5ArMmw4O1lYYBgggwTAPtOKrGlpte/6HLFxllk/yNOlyTauYATU24mIKlVVgOmODFaP4RXYl62OLeodB7LCj8qyOhsMqEgO2xC9tQCSt6SFwOQBBI4O7itxpr+n7v8AdhrbXBuJRYZXOW3C4CN0+YjypdHOOGepvbg5fU4yyQeNLd1+/wDgJ7q6DVTs6+BDIDnlQRI84nB+pFUNZ2Vo7rm49m4Wbki7dHSOA4Ar0vvHH4f6HhfdmX3aMz2fZ3xEeEg8+VaMtSpV19NFKNo4cz3Fupw1KlXQZ0LdT7qVKmIW6n30qVAhb6ffSpUh0Pvqj+xjvd/T+dKlSlFS5HF1wX99JXnjNKlSk6VhGNugV2v8M37rm5bQGRkEhTjiJgfjXOh7DvoQ1y2VVczg/kTSpV4ceplLKm1yz2JdNGON0/YMd5XL6gDkgU1KvZzZHDG5L2PIhBN0ShsTI+8flNLfSpV5X3jlrhHrw9OxSV2yI6nMBWPrKf8A6rrsrWMS63UCZOxgQTE4kGRMc0qVYZOryzVNnVi6HDB2kFl1IjIDeZgf1+NZvtr4Zs3n324tHyUYngkQRyORSpVzRnKLtM6Hji+UQ2+z9XbG23egeZkEeglTAqN07SA/vt3s5B/GKVKr+0SfO4lgguNgN2n2JrLzB7qd6wEAsyGB5QTVfUdmazuu6ay2wEQFS0cdYIIKxgwOfTqqVN9VLwhrAl7l3Q/tFlR3Zu25EEfs3PuVOT61W1ram+rJd1DweR+z3MgGRJVZ5/KlSpLLe/0HJVsWdMj7lc3HV0B2Pa0l1WDEAEmEh5HII6niqF+/cuPeLByzXUYTZZd+wZbOF446z0pUqpT/ALsSm7suaw9+p7zVXlUkSn7M+3H/AEyPvqbTakXdS9y4TtTZt/dXFL7NzYg/4jxGfD5UqVK6sq3sFuy9b+7a84de8dmCuCCoEKP+mQoPuaksdu2GA8RX0bH48UqVTDHGVvgbySVEy9pWT9se3NS/2hb/AMY/H9KVKq7KJeVn/9k="/>
          <p:cNvSpPr>
            <a:spLocks noChangeAspect="1" noChangeArrowheads="1"/>
          </p:cNvSpPr>
          <p:nvPr/>
        </p:nvSpPr>
        <p:spPr bwMode="auto">
          <a:xfrm>
            <a:off x="155575" y="-1790700"/>
            <a:ext cx="664845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data:image/jpeg;base64,/9j/4AAQSkZJRgABAQAAAQABAAD/2wCEAAkGBxQTEhUUExQWFBUXFRwYGBgXGBYcGBgcHBkaGRoYHBgdHSggGBomHB4aITEhJiorLi4uFx8zODQtNygtLisBCgoKDg0OGxAQGzclICQvLCw0NCw0LSwsLDQsLCwsLCwsLCw2LCwsLCwsLCwsLCwsLCwsLCwsLCwsLCwsLCwsLP/AABEIAKgBKwMBIgACEQEDEQH/xAAbAAABBQEBAAAAAAAAAAAAAAAFAAEDBAYCB//EAEIQAAIBAwMBBgMFBQYEBwEAAAECEQADIQQSMUEFEyJRYXEGMoFCkaGx0RQjYsHwFTNSkuHxFkNyogckNFOTstLi/8QAGgEAAwEBAQEAAAAAAAAAAAAAAAECAwQFBv/EADERAAICAQMDAgMIAQUAAAAAAAABAhEDEiExBBNRBUEiYdEUFXGBobHB8OEjQlKR8f/aAAwDAQACEQMRAD8A24FdU0U9elZ5Iq6imAroUWKhAU4FIU9KwoQFPFKnpWOhRTxSp6VhQ0U8UqjsalHLKpkoYYeRpWOiSKeKenosKA/xH2wNMqcbncAAgnH2jj6D60U09wOoZeGEivMPijtQ3tc20qVtEW1AvFZ/x+GeZJ8Q2/JyYFa/4R17GbL9FDKTc3tnkccccT1rN5KnRv2f9PUaSKeKenirsxo5iniuqeiwo4ilFd0qLCjmKUV3SpWGk5ilFdUoosKGilTxSiiwoanp4pRSsKGpU8UqLHQ1KKelRYUNFPFPSpWFDRSinpUWOgYKemFPWoqHFPTCuhSsKHp6anpWFD0qVPSsKFSJjnFPWV+OO1+77q0CNzMHMkjCnw52kfNB8xtGOoTdKyoxt0He29f3Fh7sFiowAJJJwMSJE5PoDWH+Ee0nRgzyQX2udjyd2d3y+efrUfx320LmmsWz3e7vCWDFhhVlWBEece5+oHdkWj3LNtQkT/zH2mGacAegz7etYZJ2k0dWHHVpnrlQ67UC3bd2O0KhYk8CBM45qr8Pag3NNbY7Z2wdpJWVO2ATkjHJqv8AGOoVNFf3bZa04CsY3eEyOQTicAzjFbp2crjTo8i7LuOzAv3LbnLZElmY54EAYnj6eW07Bvd1es5sIpO0wMw3kwECTGP1rz/sy4ha0pt7m3AGQM/MPmBnhh9VHlWy7hbbWgLEsGUgwMHHLFj+Hkawy7SO2CuNHqUU8Vyrg5BBEnI9DB/HFB/iPtv9n7sArud/tcbR8x9+B9a2bpWcSjbpBqub1wKpZjCqCSTwAMk0rNwMoYcESPrWW/8AErtLutIFDQ124qj5pgHcYK8EQOo60IEt6LXw38TrqXdZUAse7EruKjzAOTifSfatHXjvY3aGyWVlGxwQDduZg9V5iB9xr16xdDqrDhlDD2IkVEZO2ma5YJU0SU9NSqzEelSpUhj0qanoAVD+2e17emTfcPoFEbm9hOaIVjvj9tjWboQiDHeKcrJHhmDtldxmQMZnipk6VlRjboN9g/EFrVA7AVYCSrRMeYjkUWrz/wCALly9cRjBFu3DOoHimNiloywUkETjb9K9ApQk2txzhpdCpU9KqsmhUqVKix0KlSpUWFAunFMKcVrZNHVOKC6T4o09xwiMSWbarbTtY8QD70apWmU4tcj04phXQpNhpA3avxPY09wWrhcuQDCqT80xJ4HFR6T4rsuwXbcViQIKr1O2YDExP4Zry34ivI2t1DDvUi9EHOQYJH8JMsB5HrNX9NqQVPhvvtb5gApUmMYWJEA8+0VjObT2OiGGLW57FXj3xV2nu7RumVhXFsCbg+UAEmMTJOR5CvXNE+62jRBZFMeUgGK8K7c17d/fcMdjXHcLyCGOJ8hEGek1pyjKCqRb+I7p7xflfaDgl2icTLCPIiPSiHY1oGwzG0N8kgEABstESMiGifxrNHUBkPjfLfaA6z4cycfjR7snX3AbFs+LvVIUk/ZSQR9AeIgxWU4tQR0xfxM9P+Erp7kW2CrcUbmRQYUMzbemZgn61kvjntA6m6iW0lbJvW3LkBd/hUQeZEMeOlA+30YsbguG6QApLAAgrPh8IAHMnHWgz6u4I8I4kROMUoydbC7XxWcdmXXVw6qBEljuwQYWASIDDnmtFoO30JQFkLSNiFh4ZU4J6ARPvFZhLr5AMAndAE5IAPTjAoeNeO9JJbAhSpC7TBB6flVyx9wpfAeuaf4qGlslNiuVmCphQTEgjMy5nH+L6nP/ABF2gbuvvEM0I621gPAVQd0FGH2jMx19KC6Lt13UgJMDbuJSRBgQu3kiOsfWpbWmuG6QjKzKC0HEFYMA5kgegqd4rSxaFepHp/wbqiy3EM+BgRIYYYfxEk5B++st/wCLOuUvpAryqvcLhYJDKbQ+jAFvvoJorWqMsjbS2Wi6VJjnyJoV2toLqs3fCTAiWHG37MCIwvrxTxtcMmeOnqC/Yeq3I7C40AEEsoJ4kwR5ZMelep/DbTpbOSfABJAHGOBXkPYeqRbSg+FndlwJ3npmRwGGBPyjzr1j4WBFllIA23GAUSQogYBPPn9aniYsm8AzSod2z2umnXc/XgeeRP1gz9DQTQ/Hdm5cCBGA4LdFPqeg/Q03kinTZz6WzWUqg0msS4JRg3t0nz8qsVdioVKlSosdCprlsMCrAFSIIPBBwQfSnobe7e06XGttcAdYkQcT7UnJLkEiXsTRpasIiKEUDgefU+pPnV6hmh7WslB+8UeIqATBmSR+FT6ztSzajvLiru46yPPHT14pKSobW5cpUwM5FdU7FQ1PSpUWOhUqaaeiwoFCsp8fdpj9n7q29su1xQ6lhKqCZb6OFB+vlWW/411AwbqfXZPvQe9qbbszMELO+5vGw3EsGJgMAM5wKUsia4OiOBp22E9NqR3a2yoF187oOxTMqCYkdDPA56V6V8Oau29lES4Ha2io/wDiBAjIOcxg9a8pftDd8zMx6A3XKgdRt3cenFT9nduvp3d7JVS8bifFujgeImPpWcJaWaTxuSPR/iT4mTRlAyFy4JAVlBAEZ8REjPTioOzvjC26l7idygUsSWDZBiIUSawWu+InvMj3WVmt5XgKPPwDwknGSPSqia8AtG2GEESSsTMRxVvJuZSwS07Vf6EGhs3rmoabh3M3eGSfECVJjdnjjyg+Vam/aNxkUXHRWIBgTLebBpH19OtZnSvYW4jtbACkcO089M4ovZ1rtP8AdlcHwqSNpABkecHgxjiufNkp2apadjbdj/FNhLSpffu2QBBIclwqqN87ZyZ58jXkuq7JYlohVIkMVkGGgZHnIzHJI9zGvS0uQtxQS23a4GAxJ+yZz1njFVPDwq3HM4G+ZJ4xH38VrDM9NoO1Hkht9kgD5iZgiEkE8mJYeZ+oqxrNTbVLVuAzW25Ft1JBmfEQ0ZiROdvFWV1NwiyXcMHQEDK43yQx6wPXgCKbtjQW3UEr4fl3AgBjtkNtHmCc9fpWSz6paZBFeAemt73Ura/d5mWDeGAJAIA5MfUn1o1b8SnwINvyszbFG2JBMRnPSJkc0C0/ZOntwwa6HHPyxx5zkfSiF3RWwTtbO7KXNzHIJjbtlRIMA9AKucorgbuK3OSiOZF1U35O1cj7MDcADx069MVVTsG0LttTcLuzHDqdpB6kqwIjJgZmBmRRXRaVVKy6FVEqYIAIO4yIHl/285MVhoVvX7byuVK7W8Mhp2gEfNyTOTxJxWUM7UqvYn8S/c7BtWHRO9VbineUIaSWHEkQMcmSPF0ihfbN5rbvst7hwu0sIwpHInEg5/StCNO4tgPpVCqucsOJMEnlsqYHnVZ7Dvb2WNL3ZU7nhxuffCoSpiAcx9a1Undvc0+QJ7PUuGYhVYQSS+Z9iPXpIxHWudTvFtt9tQIBDFwNsD7ORMjp61Pe0V607lkgvbVl9hlmwcnIn6VZXsjUNad9q7RMjdzxMH8fpVXTsCDs17LWkZmCOjsVOWIOPHHsIPPAxmig+KBbVRb1LYDEbYyWAmQTlp9wOlCNJ2gbVpVUIrBzCr80FWgnMEZIj1UiuO2LZvIGUrbIglREEnGBA6xn3PXEOS1bkOW1UTanX6zUt+9uOVDCVjgr4g+AJAOMcc1PZDhmLFW2k7VCmACNpJMZODyPPzmgt/V3kYCBbuQAY4AggttjxEyZ85iDRbs0xdF64JtHYo3FcuQRKkZXI8pO6MxjLJb3YQijU/AvbJ73uwLfdtJZlI3G4erAwRIUtgECenTfX9bbRSzOoUcmR5x+dePX1d+7YgsWQEW5jafI4k+/n7ChnaJu7N9yyTJIJIwfcQB/vWuKW1EvEm7PQ/8AxP7d7q0lq1dK3WcFu7ubbioA2YUzBP5VgxrbgE39RedRDEd7cZSBmDJyD/Oqmu0ig7TbuKV5hQCYPiI8wfXy9KCdv6rc5S2bkA+LvGEk+UDAAiuiPxbIFBRPUrnxXv0Yt7rtk7Je6SrtBOPCxDQZ8sR5ZGItaxVBg3O9ckNcZkYFRwJaCrQAZmCDEYz329pz+zWLgW4AEVW3kEHAypkyDOAfOs/odSoVg24kbdsRyGHI6rtkQMyRWNWiZR32RstBYm6VcgW2PhfxQq53MDIkfLMGc881d1vbzoyW1IuKPDb2OxFshZjcQNwBjPmntWS02tQLe2bgSvDAYBcZEHhR+JFP2JrbS7rLSe8bw3CAAhiASCNx5YRPlzWHbasdcGlHx1fsBVa7JYDEAiI+wehGMetOPj3U3iiki2EIJbjIkyffiDiayVo24KXWWNhCtbMS4aTuLCDyST5YFF+zLdxWVAjKj2yoJlGfK9ImCTAOODxE0SbjEFC2aXTfHV8+PvCciFKCCCDBiBj69Kq9r/Gmp1R2WBClIfb5geLB4B8gTjGazmvYiyzZK98RHRYwFCngR0/TE2ndUQXlDWmXKksTnMAQAoPUA+uTQpOt2Tp3Llm/ft2+87xoDYhzt6HfHJExBxEe1eldmanWNaQ7pkcm0JPr/ej8q81uvdDG0fE1yH3LJwUVjKkDaM4G2ME9K7Or05y12+TAkhwBx0GwwPrWUMmngtwAWu7ZsSt0r/eA8IvQkHH+nFSL2pYW6gFtdzBYBRSPFkYBA4PXioH7NtPbthriAqDgMoEkyRlTPnUg0NrejG4oK7QDuB+X5cbfSuz4Ta2WLXxBZ3lRZtFhu5tcbQSY8XvXf/FFtkZ+6tkKVB/cry0x19On4VSTR2Q5beCSDPiGN2CPl9eahXQWVVl7wQSOCvImOmBn15oqIrYRHxJYVUfubUSwUm0JkATgH+Ic0tN2zat3VUWrZZxb2g2wfmUbIhsYIP3cUMv6G0UC71hCzCG53bZHyfwj76qaq6rXA6SCgUKY/wACgKTjw8CmoJ8CcqDt/t1H3W1s2pQ7mC29pIU5BacCeYzV3T6mzuJRNkAFDACliuVKzAcEHbuPikCetZHQ2xLMSyllIJgk5z0BI94q/p9GgBdLpLASMkEmSNpkZG3r6kVE8a4BP3D3bXa1m2ES4iO5EwyEkBobnEeIsIyMH2AXX/EFq4pQWbVpgcOilTg8TugA8RQbXFnfe5LN5mOnsIj2qF9PkxuyPL6/dWscUUiXM0Q7aW3YRGUlSzYUrGRJdSMhgdgBPvGKOX+3rCd1ZZLd1iBBPeMAJIXyzB+6Ky+g0NnYQbgyh+YZBJA6jw+hzTslgMG7xi6bQMMQYBj7Ht+NZ9uLfBa2CKdtaeLhVEmIko+CTAYeLkflXPZt+0WG0ENDzmWYeELOAJ3dQcYwYocmlseJRcaW/hI48WCVAGcdcZ9KIaTQLcdUt3DuJHrIEs33AfWTTnFcCrVuXkCu6B2Z8Be7QHwydkAzA5jzk+9E+z0ZWVSQjSCgJ4VWYFfCSJ+Yx656is5fdHXvDeG5bgG8ZgsrMo6EeJAJ6ST0zPZ7fNskgIxCkhZJAJ4O6PFGce3ArF4W1sFJBTS9q372su2wWVVdbZV2LDbuaCRwD7VD2l2o2nv3irEL+5UtI8QZWuphuAB0/AcUS7DtIVbUoot3TDEsX2OAA0kHqB5QKGakJeXe4U22KESjqXCIURp34Cru98TzWiavgqivf7TuXr1sB2LKDyQoAKYAg46dM09vthylwm4QognxiDuIEmorapbdHtkFm81fIgCI8uRzxHE4422trKAoQqASEuyzSCJBuERuXkVewijf1eyCR4dxUATg4M+sgx+nNd2u3Sm7GWXlTGIhRHO3g8+vuu0im1VGQX3YU7RKrJkkmenXAHnVftPSB3uMpggqAFDbeBzjiZx/vVaIPkzrwWz2we6KqMz8x8TARAHSMkZ6e8Vd02sJD22IdBuuHE7SqNII/GeRxQTTWUDDa7MxDNER4QCZP0H31N+1JbPeEMZaF4jpvnHk340nBcItfM2Olbu9O7wVIt98JglNzXHEE5gFev8AhHFBLvb7PZhmZ1JOMZkDIJzOY5xiuH1oJQM7uXWWItt4ZJwhLzEngQMj2rnUdqrkhbgkAH93jleDPh8Xl5+pqIxr2HZM3beNrFpS0qjqQCqgQeZg8n/Wh3Z+kS9qLaGfEGZuBEFjJzztU+HrVDVdrszGIKgD5gCDtiDtMgHw/n51H/alwbZ2wpMAIgiRB6egOa2UWlsS2rNd2/2pdCWdPdFpVe3kgqyoqsAhwxWfD6c8VnO2OyXsMoUGD1IMN4mEx6REelWNDq77KbhLMbZUBTtAyZ6RAAH4VHqO2173YLVsKpUOSiFyQw3EMMR5cyPeo006RW3LLGn7OZmAVwVZdrk+TGFUeswOlVrnZZBksAPsmOTkrJHntJ+hq1ru2r9suF2W4uwe6RUnZJRh0nhvoKp2e0Stn94A4cTBMARKg+EjMEgT5UlYbHFhmRFv4JfcoBA8JwWZV8x+G6o9Tqbl0hbrM/dpt53EIsmOcgEk/wAxiivZl4G1G092dxbM/aQiB1YED6TFWLOjtMt11Du+4qgCggptO5twxO6BGZkkAwaTqxabK9vWA6chjN24wYyTISQymfYA58/uEm47SxkHdBMT50c1ekScZm6VaJJgI4UR/h2iQR/pXV3SSqsyuAUwe7aCPEdw8zk5/hFJJJbA4lTsRmFvvd5FyW27mJgKvMRyMYz8v0oh2b2bNtS/c7jJO9PFkk586F29IUUHzVzAmRtbbB8iWwR61esXUIko6kzgJIGekuPyqJRt2gsK3e5LY1Foegsho4x8vi460nS2DPfqMiW7gGY6xtgHpg1AvwCn+MD02E/m1WE+CbQAyDBme7mY6fNxWXdh/wAjXS/B0i2hxdXcxww04Jf0iMfSuXAQAGAN2XNnbtHMAFBJJH404+CrOYbbPBCQR6gzg0Qs/DlgAggXJ5L25J8syDj60nmj5GsbAHaCWzIW7bPA8S7PORAUmZj8aqnSIyOVvWUBjb4pI9GO0SYjIEVqtV8O2n2gAIFYGFtDMcBpJkVBq/hKzcO5mKkYwiAfcaa6iPkHi2M3oNNaRpuaq0wxgHOB6qQRNETf0slhftgx4RtEDxAxxxE1fPwVZ/xOfLwW8fhST4LsjBLf5V/KKbzwfuSsbAgFiDOosHylTjPUTn2x71ev3dISk31Ze7AIhQVOZCsJBUcCROfSr5+C9P8Axf5Fp7fwlZVgwYgjglbZ6R1FHfh5DtsGXX0rONl22RG0i4EB5/xjEYGCv1rnR6HTHPf2CNpC/wB0sHoxBuSRPTHPNaA9gWzy/wByWf8A81Vf4S05JJYz18Nv/wDMUlnivcbgDLVmwh/9VY88d2D5clyD7e1c3NVp1YRqVwfmHdkqOu3ack5GeAevUsPhKx5v5YKfpTj4Ss/x/ev6Ud+HkND+RnbY0g3jvrewqDAtpJIJiR3kN1Mzjy847jaNlxdVWgA/uAZj+HvMD6nj1xpv+FbH8Z+q/pT/APC2n8rn+eKPtMPItP4AfS67TKv99d27BJVQoxIiN52iIxJqJO1NKm4K9yDJBgBjI8IYTBWeozBrQ/8AD9gKVm5t6jeIMcTNU7nY+nBzZvN7Nb/kaFng/cKr3Kf9vaQBWN24SJAgJJB4mciPSRiom7ZsONve3SoAB/dAjGQSC4AMyTiPLzJJtFpoA7i+PqP1iubf7OvFjUL5+Ij8mzT7sfb+BbeQM2usM3gut8oEd1PHqHyOgxiKV+3aaPE+H3QbLbSOi4PA5jrRuwulBEWry+R8f8iTRRdNaOSXP/Uz/wAzQ86TKjGL9zJIbKvJ3mQR/cw3X5eZwYjP8qprdtbHUk4uYY2c/IsjZPhMxn0rcNoLBIJzHUs360D7I7MtHU6nckWpXu53QYUBiPOT99OOeNMHHcGHtKyVVTvKqIH7sgk4zkY44HFNqtbYcKALwjkBWgnE4KmMicZzWp/s3SqfkUe+79fal+waTnYnPMH+dT34eGGn5mQF+0GkC7GcG2OoIH2ZwY58utPb1VoowJvDruCWycAzyoEZnEcVrV0uk5AT6H/WpP2Ww/8AylcTng/TmaH1MfDFS8/ueY374gqNxE8kqOM5Ucn1PHSoFcliUQsAJIAGABkkxgepxXpy9l6TP/lbcj0H3ZFcaXs0JcD/ALPaRYYMqgHeGBBVj1HGAP0rWPWQ8EaPmed9odognwps4xO7pHJFXOytX4T4rijMFEtncfUNgcefWt1p+yNOZLaW3B4AVYH1Imf0q7p9DZA8NrbHQYH3RFZy67HVJDUFfJ54nbSIpQ22d2duQkiQRgQfFuNWexr6C6Lbb8Wy3hzjbMDIznz6Dit5c0dkgTbwDOYgHz55pm01mQdqzEAxJHsYqH1kGtkUope551c7cs96x7pmBUBNzFYEEE8nJkGQcbRnJrh+3rcmbRIIEDvGO2AQSM9SQfMFREV6QLNryXGPlGP0pHSWj9lP8i/pR9sh4FS8nnWp1ttFTfabxSwhiIAdzsM8jIyIOOaG6nX2mYkd4gx4RECAB1k55+tes39LbcBXVHA6MqkD6Gof7Ns/+za/+NP0oXWw8A4ryDDrLhjwyZ83x/21La1N2MIZ+vn7eVWFQ48R/wC39K5vqf8AG8+hql0brdIz7sfBxb1t7qvUbvFG3HnHt94qYam6VU7ckZG6RMZHHn7/AKwqCcG4xzxMVPb0w/xEwZzml9jvhFdyJB3l7qsNjAZvr0gda4t/tB+yP++fwn8qINbHv7/7VG9oenFNdG/kT3EOLN0gyDg9O9gDywvMVxct3QTDAQZg7uOvHH1oTcSCQNvMnHJ8zUtvd0IqX06XJSmmEv3h6j7myfvior1q+NpUgc7tyMZ8oO/H1n8KjK3SvNvPnP6VSuqvhJuQeo2n1yCPyNU+njyGq2Peu3pE3EjqNjE9IyGE9fL61PZvHO8q4jgKy5853n8qpjZ9q4fSFP5f1z6ZnTuwB4nyDwF/mRUPGrr6Fs7tlwsSJ2wTs5Pn82KVzVwIBKmOY6zzBJ+6qZfJhiRHUAfkTVdn9ZpyxxS/8JthIa7+Ik+e1OPLz/2rsayZhmkjkbZ/KhANTWSZwax0KyrDKO5RgC0kyGm2CBEQJER7gmodXvEHxiJMhrZmRiQi/hHlVDc24icYqdTaLkMrgRM94vpj+7rdY0GpkpFxl2g3R4SJ3qpyOQSvI6HkGldusGMkx/FcUnr6DFIW7UmCmTC7niMc5jdn0qMpsUAhbhABYi4MjjlFgH6zjir0IepnJ13Tx/Rz+lPecZ+cyCPmaMx99Nca1iDbQR/7rNBj6VZXTWyYN8zJgKUj6SSTRoQtbKup1QaCd/8A8l0jBnILQfrx0io7GrVnJ8XgUKPmz1z481yTp90d5dZpiNp/GV9+JqbTWtMD4blxmJEwMAzAGVE4g/WjTQ9b5LA7WnzEzwCfzfFRX7yOpUxkz4iFH395+VcC1aKjb3zHIjaoGD5gmoArHxWN46EjpGCCy9QelCigcmypc7JRj9hZn7dsnzJhmP4xUqdiackePaQQZDWhx5kc+36VLfvaiQGZ85EzJxMg9aZP2yCA19jiQBeJGf8Apj8elVbJqjm92eFWFv3xkHw3cHBGQDHl06VANLcZ1/8AM3Twcu/TPAIH4V29pxBuBmnncXBJwYJnGPSpbOvtoQ37OJjnvLh/AmJ9anfyBzotPqQ0/tRIDyQ6hgcR1zHpNdpc1aj/ANRZcR1tdfoB/QpDWrLEWo8Q+00TMT70rPaigNOnVvIbioH+WCfvpOHv/AyJtVrF+W5p2HltdYPXAH9TXdjtfVncWt2iBHys65z5zNKzqLdwAwLIyNq73J9ZJH51LphZ23D3rCGH/L9Dx4jNGhP2QkhtL21qAQGsT/03Y/NTFdp8QXZ8WnugYyHQ/ajjHT1/WuLyWOe+cSR/y/8A+qq37yBcXHJHHgEHnzcEfdU9qL5SB7BD+3j3e/ur4O6Nu1G88g7pj6VFf+JgrEd3qD6i0I/+9Cu/MLk5nr5E/rVtLdwgEEf51/Ws3CCfAWGtXqBHgu5gxuQ8xgGDkVSfWNA3sswciYnEYKyOuJPT69toGPT86r6rs+5OEdo8lJ/IV2ytIhVZbTV2xOWbHBxBnmY8XtFS2tbjn8qH3Oz7qrva2yiJkiOsVLp9IxkxgTMCWxH2RknPArOMnZfbvhFw67+jUTawn7qmPZLxJwImTiBE5kYpj2O+CMlhKgQZETjzxmtNTM6QGa424+9WbNwzz0rm5o7ikB0dRPJUgfeakayVb8PxNcmWUlwWWLt8heTQrUsYmjH9ns+4DgH8/wDahN9QpKk5BI+7FapycLYlRHbkqD6xV7Z4AarIP3aj1Y/jVjV3IQRxP5YrmjJuVDTKigyfrXFsGfr/ACp1veJVI5IzVlIJI4yM5/lW002tgkRRkVb0cFh/XWrfZ2ntEDvrgETEbV4Pk8Of8tdnQ20K7WuMJwQqBQPVmcSPYH2rLtzbQkRXbHjY9I/ImomtbmboO7n7jRe1pU6sTgzkY64iGJ5+z0qqL1lrvc7WElQXi5tAbbxClm5nA9K6aKBevsAFDPSa702nBR89P9f5UUv6OyouEL3m0kAs7bYAJxsluYGRI8vMbrb9pU/dq0lTMN4FhTGWG459PP6l2IB3EmferGn07GRJAIznB55HWrws2yjbJ+fknI9OPyJrlpVMckfrWM9V7CoA2zDegP5Vofh8p3LMQFupcQglwoZTcHIYxgAceQ86B3oCEwZJGZ9+BGPxrR3tK1zSWLxiUaGM9GUBeT0IAjpuNTm6jRKMfLo78HTJ4Z5H+X1Lek7+QTeBAn/mM3njAPmMelX7um1LA/vVkHnMxHkEnzoR8P6Lv32sORu6elaG78NbUYKYwSIMZj0rrjByVo8+U1F0wPd019SCJO0SNtpokDH2IH+1UO0NJqihuXNQiIeQ9wrPSCFXb9DR/wCJewdtjckFhE+Z6H3rIarSbbtpbqMQ+4HbG7AHAE+dEo6eSoS7myNJpezDst7tk7T9tD5SZn6zWZ7btNawdpkn5XVsTj5SYq/qtJcTTK65SSgIjoesccHnyNZ5bZ64ByJ/0rBzVWjWGKcpqCW4W7N/eM4WDsXe2QCBMzHX6edUNR2yLd1WtQwAIYMsqd3ODzH+1XF7JNuy2oV1eRtYYldwKKVMyTn6R71Y7OawosjuwCTu3E/aBMbifsnjoJE9KxfWRr4d96PUx+mS/wB3ItdbS3aUpwW4PzAkAkH+v1oL+0GT5H9IrQdu2g0XEYnxvvVhDoxAZQehEBoiOI8qD6myGtbrYnu8XCD8snBPmOmOKuOVySZw5sChlcI/L9vqWuwNSx/aLZAcPakAhZDAiNrN8h6/fVK8pUw6lT5H+s132O3dFXJBD5kehyCIBFX+0dMXZiVIhvDOCQfzEjHTPrWbyzWTR7Hfm6KD6VZYvdf9FfshQ0buN8VasMCorjRaLxgCdpAY/X0qH9gf7M7enH605JM8Wkel21gRjmcAD8qr64nazETGRkz09R+dTI8ge1MRM5JkcGI/KvZeKLRxLJJMzra62wgpcaDHzlfPMhmnmiei0Ksk7CJM5uPJ4Ekx5DypHsxd0wMmaIhREdPSR+VZRwL3NZZ/BW0nZaouwIirJO0bjzyZY/yqaz2eqvvDNu27ecR5ARj6VKDXQatOzDwZPLLyYf4j7Tvi89s3G2A7gBtA8xwJn3NdWteyr4DGPIdc8xUvxXoWa9uUTK/lFVLWjYYI8vyrjyQqTSR1QlcdzY9h2ptKxJlhJ9cnJrC/Elorqbo9Z+/NegaFNltF8lFY34ysxqN2PEo98YroyRrGjGErmBLW6IyauC05tqCpA35kGOnWotZagA+dWOygI9q5Njoo612nACkAz9IqE3SBxmtL2NpBeAY/ZBH1warfEPZwt+IDBZR+BmrWJuGol5Fqozne9Kju3cjHWacHxH1MfnFWU0MwfI/zrJJRZaJGvs0SOB/XtXDt4hzBHH30a0nZu8GJxiqvbeh2NbnANsZgxI+nNa6W1ZOtXRR0mmliBH3N/IGlrlKkg4xEZ8/OI6VqPhvSDczc+EQc+lQ/GmkHdyq5Lg4Ho39e8edWsdx1EufxaTPdlnwkDz/lWi7M0ga07kYWP/qaz/Z1kqSI/nH6dK1vZNgnRsnylp5xjABqcauQ5tqJg9eJsFgBBugfgxxWp+GWDaRrRysT6giX+sMvHkRQjtns827DqUbwlSvhJXyJLAR/vUnwVqoZl4UW3cnrOBP3GvI9Txvt2uVufR+lVPC/xDPYpW3cR/CoddwAmIIA68ccHiYrZbp+tefdm2luna396t7uztJgBMABegjrW7XAjyr1/T77Ss+f9TjFdRJRVEly2GEHrXnWh7cLX2Zoe3bYlZAOzx7AQfOD68Ct12hq+7tXLkTsRmj2E141pLjIHAHzQp95n+R++o9RWqGlM7fRIJzlKSs3+gUgXrS4sbWYp0V1faGTPgkZgYrI9rWtpWBAAA9frW3+Hbxuu5Ujuyo3DHzEAkefX8BQn457NS2iuoA3MFgD+En9K4+khJ9M5Pz9DsyZFj9RhFeK/cyaEldgyJ3ECfpOMxn76V+2+7YBu2HaSOOfUCBJjNNptQQykmY/IZge/H1o92AZZU6ul2ZzMrtk+eVJ+tc+Wbxpyo9xK+Cvba4ouq6kA24Aj5WQeEzPBUkY84rr4XRGdy42q9vaViQ2AC2eokHjrRu/bW6L1hc3F07QSOWGYB9QSD5RQBtYhe+1uO7YwgOGAMiQogYUSRjgdaLc+mtbN7f39zz8cE+qnrXtz/fzX5Bez2Es2RauhFtk7wwBLkZkAjax6QQIiRPFNYQG69y6xy0+IkyQWBieFxiKpasG3cslSXlju9SBkR6qfxNaHsXRrqNKjMxYjcAxxwTEx6R99bdHryTUm72/rOX1RLFicY+V/IN0uqthb79cBPpx/KrPZ9sG2mRx6VKnw0vUwPbH4mtBp+y0CgYMe/613Qwzb+L+2z515F7FLS35VfYflU+6sx2L2oRCtxuCg56jFaDfXoYskZrYwyQcWTin7z+s1Bvp99aUQT76RuCoN1OGooCZgDzUa2lnFNup91Kgtk+6g3xJpd1vcQW28AECB1MxRPdXNwBgQeCIpSjaocJOLsymv0ROmNyI2sv3TmqXZp+b+vKtlqNMrWjbjBH+1Y3SWirMp5GPrXBmx6Ejsx5NTZq/hgHumPm35AUR1lgXF2nzB9iKh0Vru7ar5DPv1qcNXbjjUEmck5XJs81ssyMT4SQYMqrDnmGBH1o3qdQWUfKIP2VVf/qBQnWWNt24sHDH8+aIIkiByT/OvMlzR3LizaaBdttehIBPvAmoe19L3tsjqOOP51OpgAeQpxcr1Elpo4G3dkWk02xVUeWffH+tRdpWwEZghcgTG6AeesHPsKt7qRMiKl440UskkzKaPtdd5YW7on7PfGJ/6SsfdHrWn01jG7In7JjA5yev+tBtN2OBfJ+z83H9Cj5escWLd6jbJmfsBPjS1/5R4AwVyeR4xwTWf+ErIBJnLDaYP2T/AKzz1FbTWlDbdXIClGBnoIOaw3wddtXbpVwR+6UAbiAWUeM4OZgnPrXJ1/SvL8MXVnr+ldcsOKWpN1vsbHsfsoWmZ4Etk+/n7/rRffVfdXUE9D91ejCMYRpbHhzlKcre5x2pbL2LqDlrbqPcqQK8p1V0h7qkbSdQWzyI3CP68q9UOstqyq9xUJBI3sBgQDz7ivMu2+z3t3HYvauAtu323BHiY46EnzgVw9Yoya8o9v0aTi3q2T/X2NT8BaZh3lzcNk7NvWQQd0+0D/aof/Ei/wD3KejMfwA/I/fXfwxrWTS3rq2nuFbglEEtlRmB9nBz6UA+J+0DqLivsdIthSHWI8THzOM81mskVgUVyzpjinL1Fzlwvp/kEadJYDiTH40b7NvImqbICfvAD04bb9P1oHZGfrRnS6MW7z2rs7QQrMAfCSNyk46jpzk8xXBnVp34Z7sJJbMu/D+qVLneMrF87iI27D8zGSI+nr6Vngc3GXC8KPKT+gI+taXXdk3LVl7ypbNplMcMwXIDFTkA4YEHE5ArMmw4O1lYYBgggwTAPtOKrGlpte/6HLFxllk/yNOlyTauYATU24mIKlVVgOmODFaP4RXYl62OLeodB7LCj8qyOhsMqEgO2xC9tQCSt6SFwOQBBI4O7itxpr+n7v8AdhrbXBuJRYZXOW3C4CN0+YjypdHOOGepvbg5fU4yyQeNLd1+/wDgJ7q6DVTs6+BDIDnlQRI84nB+pFUNZ2Vo7rm49m4Wbki7dHSOA4Ar0vvHH4f6HhfdmX3aMz2fZ3xEeEg8+VaMtSpV19NFKNo4cz3Fupw1KlXQZ0LdT7qVKmIW6n30qVAhb6ffSpUh0Pvqj+xjvd/T+dKlSlFS5HF1wX99JXnjNKlSk6VhGNugV2v8M37rm5bQGRkEhTjiJgfjXOh7DvoQ1y2VVczg/kTSpV4ceplLKm1yz2JdNGON0/YMd5XL6gDkgU1KvZzZHDG5L2PIhBN0ShsTI+8flNLfSpV5X3jlrhHrw9OxSV2yI6nMBWPrKf8A6rrsrWMS63UCZOxgQTE4kGRMc0qVYZOryzVNnVi6HDB2kFl1IjIDeZgf1+NZvtr4Zs3n324tHyUYngkQRyORSpVzRnKLtM6Hji+UQ2+z9XbG23egeZkEeglTAqN07SA/vt3s5B/GKVKr+0SfO4lgguNgN2n2JrLzB7qd6wEAsyGB5QTVfUdmazuu6ay2wEQFS0cdYIIKxgwOfTqqVN9VLwhrAl7l3Q/tFlR3Zu25EEfs3PuVOT61W1ram+rJd1DweR+z3MgGRJVZ5/KlSpLLe/0HJVsWdMj7lc3HV0B2Pa0l1WDEAEmEh5HII6niqF+/cuPeLByzXUYTZZd+wZbOF446z0pUqpT/ALsSm7suaw9+p7zVXlUkSn7M+3H/AEyPvqbTakXdS9y4TtTZt/dXFL7NzYg/4jxGfD5UqVK6sq3sFuy9b+7a84de8dmCuCCoEKP+mQoPuaksdu2GA8RX0bH48UqVTDHGVvgbySVEy9pWT9se3NS/2hb/AMY/H9KVKq7KJeVn/9k="/>
          <p:cNvSpPr>
            <a:spLocks noChangeAspect="1" noChangeArrowheads="1"/>
          </p:cNvSpPr>
          <p:nvPr/>
        </p:nvSpPr>
        <p:spPr bwMode="auto">
          <a:xfrm>
            <a:off x="307975" y="-1638300"/>
            <a:ext cx="664845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2536" name="Picture 8" descr="https://upload.wikimedia.org/wikipedia/commons/f/f5/Buddhist_monks_in_front_of_the_Angkor_Wa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895600"/>
            <a:ext cx="664845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90262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Mauryan</a:t>
            </a:r>
            <a:r>
              <a:rPr lang="en-US" dirty="0" smtClean="0"/>
              <a:t> Empire (324 BCE – 184 BCE)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India’s first centralized empire</a:t>
            </a:r>
          </a:p>
          <a:p>
            <a:r>
              <a:rPr lang="en-US" dirty="0" smtClean="0"/>
              <a:t>Chandragupta </a:t>
            </a:r>
            <a:r>
              <a:rPr lang="en-US" dirty="0" err="1" smtClean="0"/>
              <a:t>Maurya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4</a:t>
            </a:r>
            <a:r>
              <a:rPr lang="en-US" baseline="30000" dirty="0" smtClean="0"/>
              <a:t>th</a:t>
            </a:r>
            <a:r>
              <a:rPr lang="en-US" dirty="0" smtClean="0"/>
              <a:t> Century BCE</a:t>
            </a:r>
          </a:p>
          <a:p>
            <a:pPr lvl="1"/>
            <a:r>
              <a:rPr lang="en-US" dirty="0" smtClean="0"/>
              <a:t>Control of Magadha</a:t>
            </a:r>
          </a:p>
          <a:p>
            <a:r>
              <a:rPr lang="en-US" dirty="0" err="1" smtClean="0"/>
              <a:t>Kautilya</a:t>
            </a:r>
            <a:endParaRPr lang="en-US" dirty="0" smtClean="0"/>
          </a:p>
          <a:p>
            <a:pPr lvl="1"/>
            <a:r>
              <a:rPr lang="en-US" dirty="0" smtClean="0"/>
              <a:t>Brahmin advisor to Chandragupta</a:t>
            </a:r>
          </a:p>
          <a:p>
            <a:pPr lvl="1"/>
            <a:r>
              <a:rPr lang="en-US" dirty="0" err="1" smtClean="0"/>
              <a:t>Arthashastra</a:t>
            </a:r>
            <a:r>
              <a:rPr lang="en-US" dirty="0" smtClean="0"/>
              <a:t> (treatise on government)</a:t>
            </a:r>
          </a:p>
          <a:p>
            <a:pPr lvl="1"/>
            <a:r>
              <a:rPr lang="en-US" dirty="0" smtClean="0"/>
              <a:t>“My enemy’s enemy is my friend”</a:t>
            </a:r>
          </a:p>
          <a:p>
            <a:pPr lvl="1"/>
            <a:r>
              <a:rPr lang="en-US" dirty="0" smtClean="0"/>
              <a:t>Tax collection</a:t>
            </a:r>
          </a:p>
          <a:p>
            <a:pPr lvl="1"/>
            <a:r>
              <a:rPr lang="en-US" dirty="0" smtClean="0"/>
              <a:t>Spy “agency”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8768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Economy</a:t>
            </a:r>
          </a:p>
          <a:p>
            <a:pPr lvl="1"/>
            <a:r>
              <a:rPr lang="en-US" dirty="0" smtClean="0"/>
              <a:t>¼ harvest value tax to gov’t</a:t>
            </a:r>
          </a:p>
          <a:p>
            <a:pPr lvl="1"/>
            <a:r>
              <a:rPr lang="en-US" dirty="0" smtClean="0"/>
              <a:t>Mining, liquor, weapon monopolies</a:t>
            </a:r>
          </a:p>
          <a:p>
            <a:pPr lvl="1"/>
            <a:r>
              <a:rPr lang="en-US" dirty="0" smtClean="0"/>
              <a:t>Irrigation fees</a:t>
            </a:r>
          </a:p>
          <a:p>
            <a:pPr lvl="1"/>
            <a:r>
              <a:rPr lang="en-US" dirty="0" smtClean="0"/>
              <a:t>Standard coinage</a:t>
            </a:r>
          </a:p>
          <a:p>
            <a:r>
              <a:rPr lang="en-US" dirty="0" smtClean="0"/>
              <a:t>Armed Forces</a:t>
            </a:r>
          </a:p>
          <a:p>
            <a:pPr lvl="1"/>
            <a:r>
              <a:rPr lang="en-US" dirty="0" smtClean="0"/>
              <a:t>Infantry, cavalry, chariot</a:t>
            </a:r>
          </a:p>
          <a:p>
            <a:pPr lvl="1"/>
            <a:r>
              <a:rPr lang="en-US" dirty="0" smtClean="0"/>
              <a:t>War elephants</a:t>
            </a:r>
          </a:p>
          <a:p>
            <a:r>
              <a:rPr lang="en-US" dirty="0" err="1" smtClean="0"/>
              <a:t>Pataliputra</a:t>
            </a:r>
            <a:r>
              <a:rPr lang="en-US" dirty="0" smtClean="0"/>
              <a:t>: capital</a:t>
            </a:r>
          </a:p>
          <a:p>
            <a:r>
              <a:rPr lang="en-US" dirty="0" smtClean="0"/>
              <a:t>Height during/after </a:t>
            </a:r>
            <a:r>
              <a:rPr lang="en-US" dirty="0" err="1" smtClean="0"/>
              <a:t>Ashoka</a:t>
            </a:r>
            <a:r>
              <a:rPr lang="en-US" dirty="0" smtClean="0"/>
              <a:t> (see next slide)</a:t>
            </a:r>
          </a:p>
          <a:p>
            <a:r>
              <a:rPr lang="en-US" dirty="0" smtClean="0"/>
              <a:t>Fall of Empire</a:t>
            </a:r>
          </a:p>
          <a:p>
            <a:pPr lvl="1"/>
            <a:r>
              <a:rPr lang="en-US" dirty="0" smtClean="0"/>
              <a:t>$$$$$ of army/bureaucracy</a:t>
            </a:r>
          </a:p>
          <a:p>
            <a:pPr lvl="1"/>
            <a:r>
              <a:rPr lang="en-US" dirty="0" smtClean="0"/>
              <a:t>External threats</a:t>
            </a:r>
          </a:p>
          <a:p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78639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https://twsanborn.wikispaces.com/file/view/Mauryan_Empire_Map.gif/254799736/400x336/Mauryan_Empire_Map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0"/>
            <a:ext cx="8153400" cy="6869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60486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Ashoka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38700"/>
          </a:xfrm>
        </p:spPr>
        <p:txBody>
          <a:bodyPr>
            <a:normAutofit/>
          </a:bodyPr>
          <a:lstStyle/>
          <a:p>
            <a:r>
              <a:rPr lang="en-US" dirty="0" err="1" smtClean="0"/>
              <a:t>Chandrapgupta’s</a:t>
            </a:r>
            <a:r>
              <a:rPr lang="en-US" dirty="0" smtClean="0"/>
              <a:t> grandson</a:t>
            </a:r>
          </a:p>
          <a:p>
            <a:r>
              <a:rPr lang="en-US" dirty="0" smtClean="0"/>
              <a:t>Conquest of </a:t>
            </a:r>
            <a:r>
              <a:rPr lang="en-US" dirty="0" err="1" smtClean="0"/>
              <a:t>Kalinga</a:t>
            </a:r>
            <a:endParaRPr lang="en-US" dirty="0" smtClean="0"/>
          </a:p>
          <a:p>
            <a:pPr lvl="1"/>
            <a:r>
              <a:rPr lang="en-US" dirty="0" smtClean="0"/>
              <a:t>Hundreds of thousands killed</a:t>
            </a:r>
          </a:p>
          <a:p>
            <a:pPr lvl="1"/>
            <a:r>
              <a:rPr lang="en-US" dirty="0" smtClean="0"/>
              <a:t>Brutality caused </a:t>
            </a:r>
            <a:r>
              <a:rPr lang="en-US" dirty="0" err="1" smtClean="0"/>
              <a:t>Ashoka</a:t>
            </a:r>
            <a:r>
              <a:rPr lang="en-US" dirty="0" smtClean="0"/>
              <a:t> to convert to Buddhism</a:t>
            </a:r>
          </a:p>
          <a:p>
            <a:pPr lvl="2"/>
            <a:r>
              <a:rPr lang="en-US" dirty="0" smtClean="0"/>
              <a:t>Nonviolence, morality, moderation , religious toleration </a:t>
            </a:r>
          </a:p>
          <a:p>
            <a:r>
              <a:rPr lang="en-US" dirty="0" smtClean="0"/>
              <a:t>Pillars of </a:t>
            </a:r>
            <a:r>
              <a:rPr lang="en-US" dirty="0" err="1" smtClean="0"/>
              <a:t>Ashoka</a:t>
            </a:r>
            <a:endParaRPr lang="en-US" dirty="0" smtClean="0"/>
          </a:p>
          <a:p>
            <a:pPr lvl="1"/>
            <a:r>
              <a:rPr lang="en-US" dirty="0" smtClean="0"/>
              <a:t>40-50 </a:t>
            </a:r>
            <a:r>
              <a:rPr lang="en-US" dirty="0" err="1" smtClean="0"/>
              <a:t>ft</a:t>
            </a:r>
            <a:r>
              <a:rPr lang="en-US" dirty="0" smtClean="0"/>
              <a:t> tall / 50 tons</a:t>
            </a:r>
          </a:p>
          <a:p>
            <a:pPr lvl="1"/>
            <a:r>
              <a:rPr lang="en-US" dirty="0" smtClean="0"/>
              <a:t>Earliest, decipherable Indian writing</a:t>
            </a:r>
          </a:p>
          <a:p>
            <a:pPr lvl="1"/>
            <a:r>
              <a:rPr lang="en-US" dirty="0" smtClean="0"/>
              <a:t>Edicts of </a:t>
            </a:r>
            <a:r>
              <a:rPr lang="en-US" dirty="0" err="1" smtClean="0"/>
              <a:t>Ashoka</a:t>
            </a:r>
            <a:r>
              <a:rPr lang="en-US" dirty="0" smtClean="0"/>
              <a:t> for all to see</a:t>
            </a:r>
          </a:p>
          <a:p>
            <a:pPr lvl="1"/>
            <a:r>
              <a:rPr lang="en-US" dirty="0" smtClean="0"/>
              <a:t>Emphasized morality, nonviolence</a:t>
            </a:r>
          </a:p>
          <a:p>
            <a:pPr lvl="1"/>
            <a:r>
              <a:rPr lang="en-US" dirty="0" smtClean="0"/>
              <a:t>Reminded people of his ability to </a:t>
            </a:r>
          </a:p>
          <a:p>
            <a:pPr marL="365760" lvl="1" indent="0">
              <a:buNone/>
            </a:pPr>
            <a:r>
              <a:rPr lang="en-US" dirty="0"/>
              <a:t> </a:t>
            </a:r>
            <a:r>
              <a:rPr lang="en-US" dirty="0" smtClean="0"/>
              <a:t>  punish those who did wrong</a:t>
            </a:r>
            <a:endParaRPr lang="en-US" dirty="0"/>
          </a:p>
        </p:txBody>
      </p:sp>
      <p:pic>
        <p:nvPicPr>
          <p:cNvPr id="2052" name="Picture 4" descr="Indian relief from Amaravati, Guntur. Preserved in Guimet Museu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9217" y="304800"/>
            <a:ext cx="2322494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upload.wikimedia.org/wikipedia/commons/1/10/AsokaKandaha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733800"/>
            <a:ext cx="3111798" cy="2682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11686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s://ka-perseus-images.s3.amazonaws.com/2f1cb14d1c7a4f122e21e4741f32b68eac93aa2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6" y="0"/>
            <a:ext cx="9137073" cy="6852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15301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Political Fragmentation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500 years of foreign rule after fall of </a:t>
            </a:r>
            <a:r>
              <a:rPr lang="en-US" dirty="0" err="1" smtClean="0"/>
              <a:t>Mauryan</a:t>
            </a:r>
            <a:r>
              <a:rPr lang="en-US" dirty="0" smtClean="0"/>
              <a:t> Empire</a:t>
            </a:r>
          </a:p>
          <a:p>
            <a:pPr lvl="1"/>
            <a:r>
              <a:rPr lang="en-US" dirty="0" smtClean="0"/>
              <a:t>Greco-Bactrian forces (Alexander the Great)</a:t>
            </a:r>
          </a:p>
          <a:p>
            <a:pPr lvl="1"/>
            <a:r>
              <a:rPr lang="en-US" dirty="0" smtClean="0"/>
              <a:t>Central Asian groups</a:t>
            </a:r>
          </a:p>
          <a:p>
            <a:pPr lvl="1"/>
            <a:r>
              <a:rPr lang="en-US" dirty="0" err="1" smtClean="0"/>
              <a:t>Kushans</a:t>
            </a:r>
            <a:endParaRPr lang="en-US" dirty="0" smtClean="0"/>
          </a:p>
          <a:p>
            <a:r>
              <a:rPr lang="en-US" dirty="0" smtClean="0"/>
              <a:t>Flourishing of economy and culture</a:t>
            </a:r>
          </a:p>
          <a:p>
            <a:pPr lvl="1"/>
            <a:r>
              <a:rPr lang="en-US" dirty="0" smtClean="0"/>
              <a:t>India becomes center for international trade</a:t>
            </a:r>
          </a:p>
          <a:p>
            <a:pPr lvl="1"/>
            <a:r>
              <a:rPr lang="en-US" dirty="0" smtClean="0"/>
              <a:t>Merchants and artisans become political powers</a:t>
            </a:r>
          </a:p>
          <a:p>
            <a:pPr lvl="1"/>
            <a:r>
              <a:rPr lang="en-US" dirty="0" smtClean="0"/>
              <a:t>Ramayana and Mahabharata</a:t>
            </a:r>
          </a:p>
          <a:p>
            <a:pPr lvl="2"/>
            <a:r>
              <a:rPr lang="en-US" dirty="0" smtClean="0"/>
              <a:t>Indian epics</a:t>
            </a:r>
          </a:p>
          <a:p>
            <a:r>
              <a:rPr lang="en-US" dirty="0" smtClean="0"/>
              <a:t>Science </a:t>
            </a:r>
            <a:r>
              <a:rPr lang="en-US" dirty="0"/>
              <a:t>and Technology </a:t>
            </a:r>
          </a:p>
          <a:p>
            <a:pPr lvl="1"/>
            <a:r>
              <a:rPr lang="en-US" dirty="0"/>
              <a:t>Herbal remedies</a:t>
            </a:r>
          </a:p>
          <a:p>
            <a:pPr lvl="1"/>
            <a:r>
              <a:rPr lang="en-US" dirty="0"/>
              <a:t>Standardization of </a:t>
            </a:r>
            <a:r>
              <a:rPr lang="en-US" dirty="0" smtClean="0"/>
              <a:t>Sanskrit into administrative language</a:t>
            </a:r>
            <a:endParaRPr lang="en-US" dirty="0"/>
          </a:p>
          <a:p>
            <a:pPr lvl="2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007471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Gupta Empire (320-550 CE)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Founded by Chandra Gupta </a:t>
            </a:r>
          </a:p>
          <a:p>
            <a:pPr lvl="1"/>
            <a:r>
              <a:rPr lang="en-US" dirty="0" smtClean="0"/>
              <a:t>Named after Chandragupta </a:t>
            </a:r>
            <a:r>
              <a:rPr lang="en-US" dirty="0" err="1" smtClean="0"/>
              <a:t>Maurya</a:t>
            </a:r>
            <a:endParaRPr lang="en-US" dirty="0" smtClean="0"/>
          </a:p>
          <a:p>
            <a:r>
              <a:rPr lang="en-US" dirty="0" smtClean="0"/>
              <a:t>Smaller in territory size than </a:t>
            </a:r>
            <a:r>
              <a:rPr lang="en-US" dirty="0" err="1" smtClean="0"/>
              <a:t>Mauryan</a:t>
            </a:r>
            <a:endParaRPr lang="en-US" dirty="0" smtClean="0"/>
          </a:p>
          <a:p>
            <a:r>
              <a:rPr lang="en-US" dirty="0" smtClean="0"/>
              <a:t>Not as centralized as </a:t>
            </a:r>
            <a:r>
              <a:rPr lang="en-US" dirty="0" err="1" smtClean="0"/>
              <a:t>Mauryan</a:t>
            </a:r>
            <a:endParaRPr lang="en-US" dirty="0" smtClean="0"/>
          </a:p>
          <a:p>
            <a:r>
              <a:rPr lang="en-US" dirty="0" smtClean="0"/>
              <a:t>“Theater state”</a:t>
            </a:r>
          </a:p>
          <a:p>
            <a:pPr lvl="1"/>
            <a:r>
              <a:rPr lang="en-US" dirty="0" smtClean="0"/>
              <a:t>Full of rituals and ceremonies</a:t>
            </a:r>
          </a:p>
          <a:p>
            <a:r>
              <a:rPr lang="en-US" dirty="0" smtClean="0"/>
              <a:t>Invention of zero</a:t>
            </a:r>
          </a:p>
          <a:p>
            <a:r>
              <a:rPr lang="en-US" dirty="0" smtClean="0"/>
              <a:t>Arabic numerals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Decline in women’s rights</a:t>
            </a:r>
          </a:p>
          <a:p>
            <a:pPr lvl="1"/>
            <a:r>
              <a:rPr lang="en-US" dirty="0" smtClean="0"/>
              <a:t>Loss of right to own/inherit property</a:t>
            </a:r>
          </a:p>
          <a:p>
            <a:pPr lvl="1"/>
            <a:r>
              <a:rPr lang="en-US" dirty="0" smtClean="0"/>
              <a:t>Barred from (some) religious ceremonies</a:t>
            </a:r>
          </a:p>
          <a:p>
            <a:pPr lvl="1"/>
            <a:r>
              <a:rPr lang="en-US" dirty="0" smtClean="0"/>
              <a:t>Treated like the </a:t>
            </a:r>
            <a:r>
              <a:rPr lang="en-US" dirty="0" err="1" smtClean="0"/>
              <a:t>Shudra</a:t>
            </a:r>
            <a:endParaRPr lang="en-US" dirty="0" smtClean="0"/>
          </a:p>
          <a:p>
            <a:pPr lvl="1"/>
            <a:r>
              <a:rPr lang="en-US" dirty="0" smtClean="0"/>
              <a:t>Obey father, husband, sons</a:t>
            </a:r>
          </a:p>
          <a:p>
            <a:pPr lvl="1"/>
            <a:r>
              <a:rPr lang="en-US" dirty="0" smtClean="0"/>
              <a:t>Sati: widow cremation</a:t>
            </a:r>
          </a:p>
          <a:p>
            <a:pPr lvl="1"/>
            <a:r>
              <a:rPr lang="en-US" dirty="0" smtClean="0"/>
              <a:t>Escape to monasteries</a:t>
            </a:r>
          </a:p>
          <a:p>
            <a:pPr lvl="1"/>
            <a:r>
              <a:rPr lang="en-US" dirty="0" smtClean="0"/>
              <a:t>Higher social status = more freedom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28307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http://s3.amazonaws.com/readers/2011/04/09/guptaempire_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0"/>
            <a:ext cx="8153400" cy="6869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775927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Religion and Fall of the Empire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Gupta monarchs were Hindu</a:t>
            </a:r>
          </a:p>
          <a:p>
            <a:r>
              <a:rPr lang="en-US" dirty="0" smtClean="0"/>
              <a:t>Reestablishment of caste system</a:t>
            </a:r>
          </a:p>
          <a:p>
            <a:r>
              <a:rPr lang="en-US" dirty="0" smtClean="0"/>
              <a:t>Brahmins receive land</a:t>
            </a:r>
          </a:p>
          <a:p>
            <a:pPr lvl="1"/>
            <a:r>
              <a:rPr lang="en-US" dirty="0" smtClean="0"/>
              <a:t>Taxes go to priests</a:t>
            </a:r>
          </a:p>
          <a:p>
            <a:r>
              <a:rPr lang="en-US" dirty="0" smtClean="0"/>
              <a:t>Practiced religious tolerance</a:t>
            </a:r>
          </a:p>
          <a:p>
            <a:r>
              <a:rPr lang="en-US" dirty="0" smtClean="0"/>
              <a:t>Traditional temple style emerges</a:t>
            </a:r>
          </a:p>
          <a:p>
            <a:pPr lvl="1"/>
            <a:r>
              <a:rPr lang="en-US" dirty="0" smtClean="0"/>
              <a:t>Raised platform and towers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Trade declines due to failing of Roman Empire</a:t>
            </a:r>
          </a:p>
          <a:p>
            <a:pPr lvl="1"/>
            <a:r>
              <a:rPr lang="en-US" dirty="0" smtClean="0"/>
              <a:t>Begin trading with Malay Peninsula and Indonesia</a:t>
            </a:r>
          </a:p>
          <a:p>
            <a:pPr lvl="1"/>
            <a:r>
              <a:rPr lang="en-US" dirty="0" smtClean="0"/>
              <a:t>Silk Roads still dangerous</a:t>
            </a:r>
          </a:p>
          <a:p>
            <a:r>
              <a:rPr lang="en-US" dirty="0" smtClean="0"/>
              <a:t>Fall of Empire</a:t>
            </a:r>
          </a:p>
          <a:p>
            <a:pPr lvl="1"/>
            <a:r>
              <a:rPr lang="en-US" dirty="0" smtClean="0"/>
              <a:t>5</a:t>
            </a:r>
            <a:r>
              <a:rPr lang="en-US" baseline="30000" dirty="0" smtClean="0"/>
              <a:t>th</a:t>
            </a:r>
            <a:r>
              <a:rPr lang="en-US" dirty="0" smtClean="0"/>
              <a:t> century CE: Invasion of Huns</a:t>
            </a:r>
          </a:p>
          <a:p>
            <a:pPr lvl="1"/>
            <a:r>
              <a:rPr lang="en-US" dirty="0" smtClean="0"/>
              <a:t>Exhaustion of treasury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1063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Vedic 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1500-500 BCE</a:t>
            </a:r>
          </a:p>
          <a:p>
            <a:r>
              <a:rPr lang="en-US" dirty="0" smtClean="0"/>
              <a:t>Vedas: religious texts; main source of information of the time</a:t>
            </a:r>
          </a:p>
          <a:p>
            <a:r>
              <a:rPr lang="en-US" dirty="0" smtClean="0"/>
              <a:t>1000 BCE: New peoples migrate into India</a:t>
            </a:r>
          </a:p>
          <a:p>
            <a:pPr lvl="1"/>
            <a:r>
              <a:rPr lang="en-US" dirty="0" err="1" smtClean="0"/>
              <a:t>Aryas</a:t>
            </a:r>
            <a:r>
              <a:rPr lang="en-US" dirty="0" smtClean="0"/>
              <a:t>: lighter skinned, Indo-European language speakers </a:t>
            </a:r>
          </a:p>
          <a:p>
            <a:pPr lvl="2"/>
            <a:r>
              <a:rPr lang="en-US" dirty="0" smtClean="0"/>
              <a:t>Settled in the North</a:t>
            </a:r>
          </a:p>
          <a:p>
            <a:pPr lvl="1"/>
            <a:r>
              <a:rPr lang="en-US" dirty="0" err="1" smtClean="0"/>
              <a:t>Dasas</a:t>
            </a:r>
            <a:r>
              <a:rPr lang="en-US" dirty="0" smtClean="0"/>
              <a:t>: dark skinned, Dravidian language speakers</a:t>
            </a:r>
          </a:p>
          <a:p>
            <a:pPr lvl="2"/>
            <a:r>
              <a:rPr lang="en-US" dirty="0" smtClean="0"/>
              <a:t>Settled </a:t>
            </a:r>
            <a:r>
              <a:rPr lang="en-US" smtClean="0"/>
              <a:t>in the South</a:t>
            </a:r>
            <a:endParaRPr lang="en-US" dirty="0" smtClean="0"/>
          </a:p>
          <a:p>
            <a:r>
              <a:rPr lang="en-US" dirty="0" smtClean="0"/>
              <a:t>New technologies</a:t>
            </a:r>
          </a:p>
          <a:p>
            <a:pPr lvl="1"/>
            <a:r>
              <a:rPr lang="en-US" dirty="0" smtClean="0"/>
              <a:t>Iron allowed for stronger/harder tools</a:t>
            </a:r>
          </a:p>
          <a:p>
            <a:pPr lvl="1"/>
            <a:r>
              <a:rPr lang="en-US" dirty="0" smtClean="0"/>
              <a:t>Ability to clear land, plow fields</a:t>
            </a:r>
          </a:p>
          <a:p>
            <a:r>
              <a:rPr lang="en-US" dirty="0" smtClean="0"/>
              <a:t>Monsoon rains allowed for multiple crops per year</a:t>
            </a:r>
          </a:p>
          <a:p>
            <a:pPr lvl="1"/>
            <a:r>
              <a:rPr lang="en-US" dirty="0" smtClean="0"/>
              <a:t>Led to increase in food production and ultimately an increase in population</a:t>
            </a:r>
          </a:p>
          <a:p>
            <a:pPr lvl="1"/>
            <a:endParaRPr lang="en-US" dirty="0"/>
          </a:p>
        </p:txBody>
      </p:sp>
      <p:pic>
        <p:nvPicPr>
          <p:cNvPr id="6146" name="Picture 2" descr="vedas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56310"/>
            <a:ext cx="3684395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504898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Southeast Asia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3 zones</a:t>
            </a:r>
          </a:p>
          <a:p>
            <a:pPr lvl="1"/>
            <a:r>
              <a:rPr lang="en-US" dirty="0" smtClean="0"/>
              <a:t>Indochina</a:t>
            </a:r>
          </a:p>
          <a:p>
            <a:pPr lvl="1"/>
            <a:r>
              <a:rPr lang="en-US" dirty="0" smtClean="0"/>
              <a:t>Malay Peninsula</a:t>
            </a:r>
          </a:p>
          <a:p>
            <a:pPr lvl="1"/>
            <a:r>
              <a:rPr lang="en-US" dirty="0" smtClean="0"/>
              <a:t>Pacific Islands</a:t>
            </a:r>
          </a:p>
          <a:p>
            <a:pPr lvl="1"/>
            <a:r>
              <a:rPr lang="en-US" dirty="0" smtClean="0"/>
              <a:t>Modern Day: Myanmar (Burma), Thailand, Laos, Cambodia, Vietnam, Malaysia, Singapore, Indonesia, Brunei, Philippines</a:t>
            </a:r>
          </a:p>
          <a:p>
            <a:r>
              <a:rPr lang="en-US" dirty="0" smtClean="0"/>
              <a:t>Malay peoples</a:t>
            </a:r>
          </a:p>
          <a:p>
            <a:pPr lvl="1"/>
            <a:r>
              <a:rPr lang="en-US" dirty="0" smtClean="0"/>
              <a:t>Migrated from southern China (3000 BCE)</a:t>
            </a:r>
          </a:p>
          <a:p>
            <a:pPr lvl="1"/>
            <a:r>
              <a:rPr lang="en-US" dirty="0" smtClean="0"/>
              <a:t>Great navigators</a:t>
            </a:r>
          </a:p>
          <a:p>
            <a:pPr lvl="2"/>
            <a:r>
              <a:rPr lang="en-US" dirty="0" smtClean="0"/>
              <a:t>Eventually settle islands across the Pacific and Indian Oceans</a:t>
            </a: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endParaRPr lang="en-US"/>
          </a:p>
        </p:txBody>
      </p:sp>
      <p:pic>
        <p:nvPicPr>
          <p:cNvPr id="23554" name="Picture 2" descr="http://4.bp.blogspot.com/-ZEsXy2gNDto/Ue8Ki8peKuI/AAAAAAAAIPg/Jsu0BG6oiGE/s1600/DoubleCanoe_CurvedBoom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828800"/>
            <a:ext cx="4282324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911922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Cultural Transfusion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 Asia is located along trade routes</a:t>
            </a:r>
          </a:p>
          <a:p>
            <a:pPr lvl="1"/>
            <a:r>
              <a:rPr lang="en-US" dirty="0" smtClean="0"/>
              <a:t>Chinese silk</a:t>
            </a:r>
          </a:p>
          <a:p>
            <a:pPr lvl="1"/>
            <a:r>
              <a:rPr lang="en-US" dirty="0" smtClean="0"/>
              <a:t>SE Asian goods: spices (cinnamon, pepper, cloves, nutmeg), wood, religion</a:t>
            </a:r>
          </a:p>
          <a:p>
            <a:pPr lvl="1"/>
            <a:r>
              <a:rPr lang="en-US" dirty="0" smtClean="0"/>
              <a:t>Spread of Hinduism/Buddhism</a:t>
            </a:r>
          </a:p>
          <a:p>
            <a:pPr lvl="2"/>
            <a:r>
              <a:rPr lang="en-US" dirty="0"/>
              <a:t>M</a:t>
            </a:r>
            <a:r>
              <a:rPr lang="en-US" dirty="0" smtClean="0"/>
              <a:t>erchants and sailors</a:t>
            </a:r>
          </a:p>
          <a:p>
            <a:pPr lvl="1"/>
            <a:r>
              <a:rPr lang="en-US" dirty="0" smtClean="0"/>
              <a:t>Sanskrit and governmental structures in Malaysia</a:t>
            </a:r>
          </a:p>
          <a:p>
            <a:pPr lvl="2"/>
            <a:r>
              <a:rPr lang="en-US" dirty="0" smtClean="0"/>
              <a:t>Maharaja (great king)</a:t>
            </a:r>
          </a:p>
          <a:p>
            <a:r>
              <a:rPr lang="en-US" dirty="0" smtClean="0"/>
              <a:t>Sea Trade</a:t>
            </a:r>
          </a:p>
          <a:p>
            <a:pPr lvl="1"/>
            <a:r>
              <a:rPr lang="en-US" dirty="0" smtClean="0"/>
              <a:t>6</a:t>
            </a:r>
            <a:r>
              <a:rPr lang="en-US" baseline="30000" dirty="0" smtClean="0"/>
              <a:t>th</a:t>
            </a:r>
            <a:r>
              <a:rPr lang="en-US" dirty="0" smtClean="0"/>
              <a:t> century CE</a:t>
            </a:r>
          </a:p>
          <a:p>
            <a:pPr lvl="1"/>
            <a:r>
              <a:rPr lang="en-US" dirty="0" smtClean="0"/>
              <a:t>India, Sri Lanka, Strait of Malacca</a:t>
            </a:r>
          </a:p>
        </p:txBody>
      </p:sp>
    </p:spTree>
    <p:extLst>
      <p:ext uri="{BB962C8B-B14F-4D97-AF65-F5344CB8AC3E}">
        <p14:creationId xmlns:p14="http://schemas.microsoft.com/office/powerpoint/2010/main" val="12066625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Caste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Varna: “Color” (class)</a:t>
            </a:r>
          </a:p>
          <a:p>
            <a:pPr lvl="1"/>
            <a:r>
              <a:rPr lang="en-US" dirty="0"/>
              <a:t>People are born into a </a:t>
            </a:r>
            <a:r>
              <a:rPr lang="en-US" dirty="0" err="1"/>
              <a:t>varna</a:t>
            </a:r>
            <a:endParaRPr lang="en-US" dirty="0"/>
          </a:p>
          <a:p>
            <a:r>
              <a:rPr lang="en-US" dirty="0" err="1"/>
              <a:t>Jati</a:t>
            </a:r>
            <a:r>
              <a:rPr lang="en-US" dirty="0"/>
              <a:t>: sub-caste/birth group</a:t>
            </a:r>
          </a:p>
          <a:p>
            <a:pPr lvl="1"/>
            <a:r>
              <a:rPr lang="en-US" dirty="0"/>
              <a:t>Each </a:t>
            </a:r>
            <a:r>
              <a:rPr lang="en-US" dirty="0" err="1"/>
              <a:t>jati</a:t>
            </a:r>
            <a:r>
              <a:rPr lang="en-US" dirty="0"/>
              <a:t> has specific duties to perform</a:t>
            </a:r>
          </a:p>
          <a:p>
            <a:pPr lvl="1"/>
            <a:r>
              <a:rPr lang="en-US" dirty="0"/>
              <a:t>Interact/marry ONLY within your </a:t>
            </a:r>
            <a:r>
              <a:rPr lang="en-US" dirty="0" err="1"/>
              <a:t>jati</a:t>
            </a:r>
            <a:r>
              <a:rPr lang="en-US" dirty="0"/>
              <a:t>/</a:t>
            </a:r>
            <a:r>
              <a:rPr lang="en-US" dirty="0" err="1"/>
              <a:t>varna</a:t>
            </a:r>
            <a:endParaRPr lang="en-US" dirty="0"/>
          </a:p>
          <a:p>
            <a:r>
              <a:rPr lang="en-US" dirty="0"/>
              <a:t>Reincarnation</a:t>
            </a:r>
          </a:p>
          <a:p>
            <a:pPr lvl="1"/>
            <a:r>
              <a:rPr lang="en-US" dirty="0"/>
              <a:t>Karma: deeds from this life influence your reincarnate life</a:t>
            </a:r>
          </a:p>
          <a:p>
            <a:pPr lvl="1"/>
            <a:r>
              <a:rPr lang="en-US" dirty="0"/>
              <a:t>Can be re-born to a higher </a:t>
            </a:r>
            <a:r>
              <a:rPr lang="en-US" dirty="0" err="1"/>
              <a:t>jati</a:t>
            </a:r>
            <a:endParaRPr lang="en-US" dirty="0"/>
          </a:p>
          <a:p>
            <a:r>
              <a:rPr lang="en-US" dirty="0"/>
              <a:t>“You are where you deserve to be”</a:t>
            </a:r>
          </a:p>
          <a:p>
            <a:endParaRPr lang="en-US" dirty="0"/>
          </a:p>
        </p:txBody>
      </p:sp>
      <p:pic>
        <p:nvPicPr>
          <p:cNvPr id="5" name="Picture 2" descr="https://lh3.googleusercontent.com/7ecgd2ynhtI9aF66TSvmKPqWDR91VHLXsOojptQGCE7Jrz3O1bdoLQORfQMOk27VzkMEd-5SKCf6OqWEBRnMVxuCjrTkznA0MBwR9BivwW19S9b7My-0MIjvW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00200"/>
            <a:ext cx="4471951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13693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502920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Brahmin: priests, </a:t>
            </a:r>
            <a:r>
              <a:rPr lang="en-US" dirty="0" smtClean="0"/>
              <a:t>scholars</a:t>
            </a:r>
          </a:p>
          <a:p>
            <a:pPr lvl="1"/>
            <a:r>
              <a:rPr lang="en-US" dirty="0" smtClean="0"/>
              <a:t>Mouth of </a:t>
            </a:r>
            <a:r>
              <a:rPr lang="en-US" dirty="0" err="1" smtClean="0"/>
              <a:t>Purusha</a:t>
            </a:r>
            <a:endParaRPr lang="en-US" dirty="0" smtClean="0"/>
          </a:p>
          <a:p>
            <a:pPr lvl="1"/>
            <a:r>
              <a:rPr lang="en-US" dirty="0" smtClean="0"/>
              <a:t>Intellect and knowledge</a:t>
            </a:r>
            <a:endParaRPr lang="en-US" dirty="0"/>
          </a:p>
          <a:p>
            <a:r>
              <a:rPr lang="en-US" dirty="0"/>
              <a:t>Kshatriya: warriors, </a:t>
            </a:r>
            <a:r>
              <a:rPr lang="en-US" dirty="0" smtClean="0"/>
              <a:t>officials</a:t>
            </a:r>
          </a:p>
          <a:p>
            <a:pPr lvl="1"/>
            <a:r>
              <a:rPr lang="en-US" dirty="0" smtClean="0"/>
              <a:t>Arms of </a:t>
            </a:r>
            <a:r>
              <a:rPr lang="en-US" dirty="0" err="1" smtClean="0"/>
              <a:t>Purusha</a:t>
            </a:r>
            <a:endParaRPr lang="en-US" dirty="0" smtClean="0"/>
          </a:p>
          <a:p>
            <a:r>
              <a:rPr lang="en-US" dirty="0" smtClean="0"/>
              <a:t>Vaishya</a:t>
            </a:r>
            <a:r>
              <a:rPr lang="en-US" dirty="0"/>
              <a:t>: merchants, artisans, </a:t>
            </a:r>
            <a:r>
              <a:rPr lang="en-US" dirty="0" smtClean="0"/>
              <a:t>landowners</a:t>
            </a:r>
          </a:p>
          <a:p>
            <a:pPr lvl="1"/>
            <a:r>
              <a:rPr lang="en-US" dirty="0" smtClean="0"/>
              <a:t>Thighs of </a:t>
            </a:r>
            <a:r>
              <a:rPr lang="en-US" dirty="0" err="1" smtClean="0"/>
              <a:t>Purusha</a:t>
            </a:r>
            <a:endParaRPr lang="en-US" dirty="0"/>
          </a:p>
          <a:p>
            <a:r>
              <a:rPr lang="en-US" dirty="0" err="1" smtClean="0"/>
              <a:t>Shudra</a:t>
            </a:r>
            <a:r>
              <a:rPr lang="en-US" dirty="0" smtClean="0"/>
              <a:t>: peasants, laborers</a:t>
            </a:r>
          </a:p>
          <a:p>
            <a:pPr lvl="1"/>
            <a:r>
              <a:rPr lang="en-US" dirty="0" smtClean="0"/>
              <a:t>Feet of </a:t>
            </a:r>
            <a:r>
              <a:rPr lang="en-US" dirty="0" err="1" smtClean="0"/>
              <a:t>Purusha</a:t>
            </a:r>
            <a:endParaRPr lang="en-US" dirty="0" smtClean="0"/>
          </a:p>
          <a:p>
            <a:r>
              <a:rPr lang="en-US" dirty="0" smtClean="0"/>
              <a:t>Untouchables: excluded from caste system</a:t>
            </a:r>
          </a:p>
          <a:p>
            <a:pPr lvl="1"/>
            <a:r>
              <a:rPr lang="en-US" dirty="0" smtClean="0"/>
              <a:t>AKA “pariah” or “</a:t>
            </a:r>
            <a:r>
              <a:rPr lang="en-US" dirty="0" err="1" smtClean="0"/>
              <a:t>harijan</a:t>
            </a:r>
            <a:r>
              <a:rPr lang="en-US" dirty="0" smtClean="0"/>
              <a:t>”</a:t>
            </a:r>
          </a:p>
          <a:p>
            <a:pPr lvl="1"/>
            <a:r>
              <a:rPr lang="en-US" dirty="0" smtClean="0"/>
              <a:t>Leather tanning, cremations, garbage disposal</a:t>
            </a:r>
          </a:p>
          <a:p>
            <a:pPr lvl="1"/>
            <a:r>
              <a:rPr lang="en-US" dirty="0" smtClean="0"/>
              <a:t>Touching of dead bodies/animals</a:t>
            </a:r>
          </a:p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endParaRPr lang="en-US"/>
          </a:p>
        </p:txBody>
      </p:sp>
      <p:pic>
        <p:nvPicPr>
          <p:cNvPr id="7170" name="Picture 2" descr="http://www.justletmelearn.org/images/casteSystemGrap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799" y="723900"/>
            <a:ext cx="4553785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21644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Vedic Religion/Sacred Texts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Male deities</a:t>
            </a:r>
          </a:p>
          <a:p>
            <a:pPr lvl="1"/>
            <a:r>
              <a:rPr lang="en-US" dirty="0" err="1" smtClean="0"/>
              <a:t>Indra</a:t>
            </a:r>
            <a:r>
              <a:rPr lang="en-US" dirty="0" smtClean="0"/>
              <a:t>: war, thunderbolt</a:t>
            </a:r>
          </a:p>
          <a:p>
            <a:pPr lvl="1"/>
            <a:r>
              <a:rPr lang="en-US" dirty="0" err="1" smtClean="0"/>
              <a:t>Varuna</a:t>
            </a:r>
            <a:r>
              <a:rPr lang="en-US" dirty="0" smtClean="0"/>
              <a:t>: sky, justice, order</a:t>
            </a:r>
          </a:p>
          <a:p>
            <a:pPr lvl="1"/>
            <a:r>
              <a:rPr lang="en-US" dirty="0" smtClean="0"/>
              <a:t>Agni: fire, sacrifice</a:t>
            </a:r>
          </a:p>
          <a:p>
            <a:r>
              <a:rPr lang="en-US" dirty="0" smtClean="0"/>
              <a:t>Brahmin priests = only ones who know prayers/rituals</a:t>
            </a:r>
          </a:p>
          <a:p>
            <a:pPr lvl="1"/>
            <a:r>
              <a:rPr lang="en-US" dirty="0" smtClean="0"/>
              <a:t>Did not want lower classes to be able to read/write</a:t>
            </a:r>
          </a:p>
          <a:p>
            <a:r>
              <a:rPr lang="en-US" dirty="0" err="1" smtClean="0"/>
              <a:t>Brahmanas</a:t>
            </a:r>
            <a:r>
              <a:rPr lang="en-US" dirty="0" smtClean="0"/>
              <a:t>: descriptions of rituals</a:t>
            </a:r>
          </a:p>
          <a:p>
            <a:r>
              <a:rPr lang="en-US" dirty="0" smtClean="0"/>
              <a:t>Rig Veda: 1000 hymns to various deities</a:t>
            </a:r>
          </a:p>
          <a:p>
            <a:r>
              <a:rPr lang="en-US" dirty="0" smtClean="0"/>
              <a:t>Bhagavad-Gita: The most sacred of Indian texts</a:t>
            </a:r>
          </a:p>
          <a:p>
            <a:pPr lvl="1"/>
            <a:r>
              <a:rPr lang="en-US" dirty="0" smtClean="0"/>
              <a:t>Dialogue between Krishna (god) and </a:t>
            </a:r>
            <a:r>
              <a:rPr lang="en-US" dirty="0" err="1" smtClean="0"/>
              <a:t>Arjuna</a:t>
            </a:r>
            <a:r>
              <a:rPr lang="en-US" dirty="0" smtClean="0"/>
              <a:t> (warrior)</a:t>
            </a:r>
          </a:p>
          <a:p>
            <a:pPr lvl="1"/>
            <a:r>
              <a:rPr lang="en-US" dirty="0" smtClean="0"/>
              <a:t>Krishna allows </a:t>
            </a:r>
            <a:r>
              <a:rPr lang="en-US" dirty="0" err="1" smtClean="0"/>
              <a:t>Arjuna</a:t>
            </a:r>
            <a:r>
              <a:rPr lang="en-US" dirty="0" smtClean="0"/>
              <a:t> to see with a “divine eye”</a:t>
            </a:r>
          </a:p>
          <a:p>
            <a:r>
              <a:rPr lang="en-US" dirty="0" smtClean="0"/>
              <a:t>Sanskrit: Aryan upper class language</a:t>
            </a:r>
          </a:p>
          <a:p>
            <a:endParaRPr lang="en-US" dirty="0" smtClean="0"/>
          </a:p>
        </p:txBody>
      </p:sp>
      <p:pic>
        <p:nvPicPr>
          <p:cNvPr id="2050" name="Picture 2" descr="http://anahatachakrasatsanga.org/wp-content/uploads/2013/04/gita-sanskri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876800"/>
            <a:ext cx="2404347" cy="160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10994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Opposition to Vedic Religion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700 BCE</a:t>
            </a:r>
          </a:p>
          <a:p>
            <a:r>
              <a:rPr lang="en-US" dirty="0" smtClean="0"/>
              <a:t>Reactions against power of the Brahmin</a:t>
            </a:r>
          </a:p>
          <a:p>
            <a:r>
              <a:rPr lang="en-US" dirty="0" smtClean="0"/>
              <a:t>Retreat to wilderness</a:t>
            </a:r>
          </a:p>
          <a:p>
            <a:pPr lvl="1"/>
            <a:r>
              <a:rPr lang="en-US" dirty="0" smtClean="0"/>
              <a:t>Individuals attracted “cult” followings</a:t>
            </a:r>
          </a:p>
          <a:p>
            <a:pPr lvl="1"/>
            <a:r>
              <a:rPr lang="en-US" dirty="0" smtClean="0"/>
              <a:t>Abandonment of towns and the caste </a:t>
            </a:r>
            <a:r>
              <a:rPr lang="en-US" dirty="0" smtClean="0"/>
              <a:t>system</a:t>
            </a:r>
          </a:p>
          <a:p>
            <a:r>
              <a:rPr lang="en-US" dirty="0" smtClean="0"/>
              <a:t>Question </a:t>
            </a:r>
            <a:r>
              <a:rPr lang="en-US" dirty="0" smtClean="0"/>
              <a:t>the exclusivity of the priestly class</a:t>
            </a:r>
          </a:p>
          <a:p>
            <a:pPr lvl="1"/>
            <a:r>
              <a:rPr lang="en-US" dirty="0" smtClean="0"/>
              <a:t>Gave alternate paths to salvation</a:t>
            </a:r>
          </a:p>
          <a:p>
            <a:pPr lvl="2"/>
            <a:r>
              <a:rPr lang="en-US" dirty="0" smtClean="0"/>
              <a:t>Yoga: pursuit of insight to nature through physical and metal discipline</a:t>
            </a:r>
          </a:p>
          <a:p>
            <a:pPr lvl="2"/>
            <a:r>
              <a:rPr lang="en-US" dirty="0" smtClean="0"/>
              <a:t>Special diets</a:t>
            </a:r>
          </a:p>
          <a:p>
            <a:pPr lvl="2"/>
            <a:r>
              <a:rPr lang="en-US" dirty="0" smtClean="0"/>
              <a:t>Meditation</a:t>
            </a:r>
          </a:p>
          <a:p>
            <a:pPr lvl="1"/>
            <a:r>
              <a:rPr lang="en-US" dirty="0" smtClean="0"/>
              <a:t>Moksha: liberation through distancing oneself from worldly desires</a:t>
            </a:r>
          </a:p>
          <a:p>
            <a:r>
              <a:rPr lang="en-US" dirty="0" smtClean="0"/>
              <a:t>Upanishads</a:t>
            </a:r>
          </a:p>
          <a:p>
            <a:pPr lvl="1"/>
            <a:r>
              <a:rPr lang="en-US" dirty="0" smtClean="0"/>
              <a:t>100+ dialogues between teachers and </a:t>
            </a:r>
            <a:r>
              <a:rPr lang="en-US" dirty="0" smtClean="0"/>
              <a:t>students</a:t>
            </a:r>
          </a:p>
          <a:p>
            <a:pPr lvl="1"/>
            <a:r>
              <a:rPr lang="en-US" dirty="0" smtClean="0"/>
              <a:t>Questioning of the Vedic religion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34177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Jainism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err="1"/>
              <a:t>Mahavira</a:t>
            </a:r>
            <a:r>
              <a:rPr lang="en-US" dirty="0"/>
              <a:t> (540-468 BCE)</a:t>
            </a:r>
          </a:p>
          <a:p>
            <a:pPr lvl="1"/>
            <a:r>
              <a:rPr lang="en-US" dirty="0"/>
              <a:t>AKA </a:t>
            </a:r>
            <a:r>
              <a:rPr lang="en-US" dirty="0" err="1"/>
              <a:t>Jina</a:t>
            </a:r>
            <a:r>
              <a:rPr lang="en-US" dirty="0"/>
              <a:t> (the Conqueror)</a:t>
            </a:r>
          </a:p>
          <a:p>
            <a:r>
              <a:rPr lang="en-US" dirty="0"/>
              <a:t>Holiness of all  life</a:t>
            </a:r>
          </a:p>
          <a:p>
            <a:r>
              <a:rPr lang="en-US" dirty="0"/>
              <a:t>Extreme non-violence</a:t>
            </a:r>
          </a:p>
          <a:p>
            <a:pPr lvl="1"/>
            <a:r>
              <a:rPr lang="en-US" dirty="0"/>
              <a:t>Masks to prevent inhaling insects</a:t>
            </a:r>
          </a:p>
          <a:p>
            <a:r>
              <a:rPr lang="en-US" dirty="0"/>
              <a:t>Asceticism</a:t>
            </a:r>
          </a:p>
          <a:p>
            <a:pPr lvl="1"/>
            <a:r>
              <a:rPr lang="en-US" dirty="0"/>
              <a:t>“Severe self-discipline and avoidance of all forms of indulgence, typically for religious reasons”</a:t>
            </a:r>
          </a:p>
          <a:p>
            <a:r>
              <a:rPr lang="en-US" dirty="0"/>
              <a:t>Nudity (clothing comes from killing something)</a:t>
            </a:r>
          </a:p>
          <a:p>
            <a:r>
              <a:rPr lang="en-US" dirty="0"/>
              <a:t>Eventual starvation</a:t>
            </a:r>
          </a:p>
          <a:p>
            <a:endParaRPr lang="en-US" dirty="0"/>
          </a:p>
        </p:txBody>
      </p:sp>
      <p:pic>
        <p:nvPicPr>
          <p:cNvPr id="8194" name="Picture 2" descr="https://upload.wikimedia.org/wikipedia/commons/thumb/b/b1/Ahimsa.svg/320px-Ahimsa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990600"/>
            <a:ext cx="3309299" cy="5682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58296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Siddhartha Gautama (563-483 BCE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8768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Kshatriya family in the Himalayan mountains</a:t>
            </a:r>
          </a:p>
          <a:p>
            <a:r>
              <a:rPr lang="en-US" dirty="0" smtClean="0"/>
              <a:t>Abandoned family for life of asceticism</a:t>
            </a:r>
          </a:p>
          <a:p>
            <a:pPr lvl="1"/>
            <a:r>
              <a:rPr lang="en-US" dirty="0" smtClean="0"/>
              <a:t>6 years of meditation</a:t>
            </a:r>
          </a:p>
          <a:p>
            <a:pPr lvl="1"/>
            <a:r>
              <a:rPr lang="en-US" dirty="0" smtClean="0"/>
              <a:t>Determined that asceticism did nothing for a life of spiritual insight</a:t>
            </a:r>
          </a:p>
          <a:p>
            <a:pPr lvl="1"/>
            <a:r>
              <a:rPr lang="en-US" dirty="0" smtClean="0"/>
              <a:t>Adopted “Middle Path” of moderation</a:t>
            </a:r>
          </a:p>
          <a:p>
            <a:r>
              <a:rPr lang="en-US" dirty="0" smtClean="0"/>
              <a:t>Gained insight while sitting under a tree on the Ganges River</a:t>
            </a:r>
          </a:p>
          <a:p>
            <a:pPr lvl="1"/>
            <a:r>
              <a:rPr lang="en-US" dirty="0" smtClean="0"/>
              <a:t>The Buddha (Enlightened One)</a:t>
            </a:r>
          </a:p>
          <a:p>
            <a:pPr lvl="1"/>
            <a:r>
              <a:rPr lang="en-US" dirty="0" smtClean="0"/>
              <a:t>Four Noble Truths</a:t>
            </a:r>
          </a:p>
          <a:p>
            <a:pPr lvl="1"/>
            <a:r>
              <a:rPr lang="en-US" dirty="0" smtClean="0"/>
              <a:t>Eightfold Path</a:t>
            </a:r>
          </a:p>
          <a:p>
            <a:pPr marL="365760" lvl="1" indent="0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endParaRPr lang="en-US" dirty="0"/>
          </a:p>
        </p:txBody>
      </p:sp>
      <p:pic>
        <p:nvPicPr>
          <p:cNvPr id="11266" name="Picture 2" descr="https://upload.wikimedia.org/wikipedia/commons/thumb/e/e2/Birthplacebuddha.jpg/800px-Birthplacebuddh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07" t="13375" r="10136"/>
          <a:stretch/>
        </p:blipFill>
        <p:spPr bwMode="auto">
          <a:xfrm>
            <a:off x="4572000" y="1600200"/>
            <a:ext cx="3920837" cy="4307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4092258"/>
      </p:ext>
    </p:extLst>
  </p:cSld>
  <p:clrMapOvr>
    <a:masterClrMapping/>
  </p:clrMapOvr>
</p:sld>
</file>

<file path=ppt/theme/theme1.xml><?xml version="1.0" encoding="utf-8"?>
<a:theme xmlns:a="http://schemas.openxmlformats.org/drawingml/2006/main" name="Thatch">
  <a:themeElements>
    <a:clrScheme name="Thatch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hatch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1888</TotalTime>
  <Words>1425</Words>
  <Application>Microsoft Office PowerPoint</Application>
  <PresentationFormat>On-screen Show (4:3)</PresentationFormat>
  <Paragraphs>275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Thatch</vt:lpstr>
      <vt:lpstr>India and SE Asia</vt:lpstr>
      <vt:lpstr>Geography</vt:lpstr>
      <vt:lpstr>Vedic Age</vt:lpstr>
      <vt:lpstr>The Caste System</vt:lpstr>
      <vt:lpstr>Castes</vt:lpstr>
      <vt:lpstr>Vedic Religion/Sacred Texts</vt:lpstr>
      <vt:lpstr>Opposition to Vedic Religion</vt:lpstr>
      <vt:lpstr>Jainism</vt:lpstr>
      <vt:lpstr>Siddhartha Gautama (563-483 BCE)</vt:lpstr>
      <vt:lpstr>The Four Noble Truths</vt:lpstr>
      <vt:lpstr>PowerPoint Presentation</vt:lpstr>
      <vt:lpstr>The Eightfold Path</vt:lpstr>
      <vt:lpstr>Buddhism</vt:lpstr>
      <vt:lpstr>Spread of Buddhism</vt:lpstr>
      <vt:lpstr>The Great Stupa</vt:lpstr>
      <vt:lpstr>Transformation of Buddhism</vt:lpstr>
      <vt:lpstr>Gandharan Art </vt:lpstr>
      <vt:lpstr>Hinduism</vt:lpstr>
      <vt:lpstr>PowerPoint Presentation</vt:lpstr>
      <vt:lpstr>Hindu Worship</vt:lpstr>
      <vt:lpstr>Angkor Wat</vt:lpstr>
      <vt:lpstr>Mauryan Empire (324 BCE – 184 BCE)</vt:lpstr>
      <vt:lpstr>PowerPoint Presentation</vt:lpstr>
      <vt:lpstr>Ashoka</vt:lpstr>
      <vt:lpstr>PowerPoint Presentation</vt:lpstr>
      <vt:lpstr>Political Fragmentation</vt:lpstr>
      <vt:lpstr>Gupta Empire (320-550 CE)</vt:lpstr>
      <vt:lpstr>PowerPoint Presentation</vt:lpstr>
      <vt:lpstr>Religion and Fall of the Empire</vt:lpstr>
      <vt:lpstr>Southeast Asia</vt:lpstr>
      <vt:lpstr>Cultural Transfusion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India and SE Asia</dc:title>
  <dc:creator>Teacher</dc:creator>
  <cp:lastModifiedBy>Teacher</cp:lastModifiedBy>
  <cp:revision>24</cp:revision>
  <dcterms:created xsi:type="dcterms:W3CDTF">2015-08-03T00:42:15Z</dcterms:created>
  <dcterms:modified xsi:type="dcterms:W3CDTF">2015-09-14T00:53:50Z</dcterms:modified>
</cp:coreProperties>
</file>