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78" r:id="rId5"/>
    <p:sldId id="259" r:id="rId6"/>
    <p:sldId id="262" r:id="rId7"/>
    <p:sldId id="280" r:id="rId8"/>
    <p:sldId id="263" r:id="rId9"/>
    <p:sldId id="264" r:id="rId10"/>
    <p:sldId id="265" r:id="rId11"/>
    <p:sldId id="266" r:id="rId12"/>
    <p:sldId id="267" r:id="rId13"/>
    <p:sldId id="286" r:id="rId14"/>
    <p:sldId id="279" r:id="rId15"/>
    <p:sldId id="282" r:id="rId16"/>
    <p:sldId id="260" r:id="rId17"/>
    <p:sldId id="281" r:id="rId18"/>
    <p:sldId id="261" r:id="rId19"/>
    <p:sldId id="268" r:id="rId20"/>
    <p:sldId id="269" r:id="rId21"/>
    <p:sldId id="272" r:id="rId22"/>
    <p:sldId id="283" r:id="rId23"/>
    <p:sldId id="285" r:id="rId24"/>
    <p:sldId id="287" r:id="rId25"/>
    <p:sldId id="288" r:id="rId26"/>
    <p:sldId id="289" r:id="rId27"/>
    <p:sldId id="290" r:id="rId28"/>
    <p:sldId id="291" r:id="rId29"/>
    <p:sldId id="29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3" autoAdjust="0"/>
    <p:restoredTop sz="94660"/>
  </p:normalViewPr>
  <p:slideViewPr>
    <p:cSldViewPr>
      <p:cViewPr varScale="1">
        <p:scale>
          <a:sx n="69" d="100"/>
          <a:sy n="69" d="100"/>
        </p:scale>
        <p:origin x="-157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270B4C-286E-42C0-B460-7FF7A9DDE9F6}" type="datetimeFigureOut">
              <a:rPr lang="en-US" smtClean="0"/>
              <a:t>7/30/2015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3CFE70-B87F-44B6-ABDF-30935939C3DE}" type="slidenum">
              <a:rPr lang="en-US" smtClean="0"/>
              <a:t>‹#›</a:t>
            </a:fld>
            <a:endParaRPr lang="en-US"/>
          </a:p>
        </p:txBody>
      </p:sp>
    </p:spTree>
    <p:extLst>
      <p:ext uri="{BB962C8B-B14F-4D97-AF65-F5344CB8AC3E}">
        <p14:creationId xmlns:p14="http://schemas.microsoft.com/office/powerpoint/2010/main" val="257959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B6DE7D-F723-477A-807D-E806DE6D3323}" type="slidenum">
              <a:rPr lang="en-US" altLang="en-US"/>
              <a:pPr eaLnBrk="1" hangingPunct="1"/>
              <a:t>7</a:t>
            </a:fld>
            <a:endParaRPr lang="en-US" altLang="en-US"/>
          </a:p>
        </p:txBody>
      </p:sp>
      <p:sp>
        <p:nvSpPr>
          <p:cNvPr id="15363" name="Rectangle 2"/>
          <p:cNvSpPr>
            <a:spLocks noGrp="1" noRot="1" noChangeAspect="1" noChangeArrowheads="1" noTextEdit="1"/>
          </p:cNvSpPr>
          <p:nvPr>
            <p:ph type="sldImg"/>
          </p:nvPr>
        </p:nvSpPr>
        <p:spPr>
          <a:xfrm>
            <a:off x="1143000" y="687388"/>
            <a:ext cx="4572000" cy="3429000"/>
          </a:xfrm>
          <a:ln/>
        </p:spPr>
      </p:sp>
      <p:sp>
        <p:nvSpPr>
          <p:cNvPr id="15364"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Map 6.1:</a:t>
            </a:r>
            <a:r>
              <a:rPr lang="el-GR" altLang="en-US" smtClean="0">
                <a:solidFill>
                  <a:srgbClr val="000000"/>
                </a:solidFill>
              </a:rPr>
              <a:t> </a:t>
            </a:r>
            <a:r>
              <a:rPr lang="el-GR" altLang="en-US" b="1" smtClean="0">
                <a:solidFill>
                  <a:srgbClr val="000000"/>
                </a:solidFill>
              </a:rPr>
              <a:t>The Roman Empire.</a:t>
            </a:r>
          </a:p>
          <a:p>
            <a:pPr eaLnBrk="1" hangingPunct="1"/>
            <a:r>
              <a:rPr lang="el-GR" altLang="en-US" smtClean="0">
                <a:solidFill>
                  <a:srgbClr val="000000"/>
                </a:solidFill>
              </a:rPr>
              <a:t>The Roman Empire came to encompass all the lands surrounding the Mediterranean Sea, as well as parts of continental Europe. When Augustus died in 14 C.E., he left instructions to his successors not to expand beyond the limits he had set, but Claudius invaded southern Britain in the mid-first century and the soldier-emperor Trajan added Romania early in the second century. Deserts and seas provided solid natural boundaries, but the long and vulnerable river border in central and eastern Europe would eventually prove expensive to defend and vulnerable to invasion by Germanic and Central Asian peoples</a:t>
            </a:r>
            <a:r>
              <a:rPr lang="el-GR" altLang="en-US" smtClean="0">
                <a:solidFill>
                  <a:srgbClr val="000000"/>
                </a:solidFill>
                <a:latin typeface="ScalaSansPro-Regular"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10A2EA3-09A2-458C-94C3-2347659E44BD}" type="slidenum">
              <a:rPr lang="en-US" altLang="en-US"/>
              <a:pPr eaLnBrk="1" hangingPunct="1"/>
              <a:t>14</a:t>
            </a:fld>
            <a:endParaRPr lang="en-US" altLang="en-US"/>
          </a:p>
        </p:txBody>
      </p:sp>
      <p:sp>
        <p:nvSpPr>
          <p:cNvPr id="13315" name="Rectangle 2"/>
          <p:cNvSpPr>
            <a:spLocks noGrp="1" noRot="1" noChangeAspect="1" noChangeArrowheads="1" noTextEdit="1"/>
          </p:cNvSpPr>
          <p:nvPr>
            <p:ph type="sldImg"/>
          </p:nvPr>
        </p:nvSpPr>
        <p:spPr>
          <a:xfrm>
            <a:off x="1143000" y="687388"/>
            <a:ext cx="4572000" cy="3429000"/>
          </a:xfrm>
          <a:ln/>
        </p:spPr>
      </p:sp>
      <p:sp>
        <p:nvSpPr>
          <p:cNvPr id="13316"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Dancing Girl Wearing Silk Garment, Second–Third Century C.E.</a:t>
            </a:r>
          </a:p>
          <a:p>
            <a:pPr eaLnBrk="1" hangingPunct="1"/>
            <a:r>
              <a:rPr lang="el-GR" altLang="en-US" smtClean="0">
                <a:solidFill>
                  <a:srgbClr val="000000"/>
                </a:solidFill>
              </a:rPr>
              <a:t>This Roman mosaic depicts a musician accompanying a dancer who is wearing a sheer garment of silk imported from China</a:t>
            </a:r>
            <a:r>
              <a:rPr lang="el-GR" altLang="en-US" smtClean="0">
                <a:solidFill>
                  <a:srgbClr val="000000"/>
                </a:solidFill>
                <a:latin typeface="ScalaSansPro-Regular"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ACC91B-E680-4A2D-B270-BB421BF7CE49}" type="slidenum">
              <a:rPr lang="en-US" altLang="en-US"/>
              <a:pPr eaLnBrk="1" hangingPunct="1"/>
              <a:t>15</a:t>
            </a:fld>
            <a:endParaRPr lang="en-US" altLang="en-US"/>
          </a:p>
        </p:txBody>
      </p:sp>
      <p:sp>
        <p:nvSpPr>
          <p:cNvPr id="18435" name="Rectangle 2"/>
          <p:cNvSpPr>
            <a:spLocks noGrp="1" noRot="1" noChangeAspect="1" noChangeArrowheads="1" noTextEdit="1"/>
          </p:cNvSpPr>
          <p:nvPr>
            <p:ph type="sldImg"/>
          </p:nvPr>
        </p:nvSpPr>
        <p:spPr>
          <a:xfrm>
            <a:off x="1143000" y="687388"/>
            <a:ext cx="4572000" cy="3429000"/>
          </a:xfrm>
          <a:ln/>
        </p:spPr>
      </p:sp>
      <p:sp>
        <p:nvSpPr>
          <p:cNvPr id="18436"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Roman Shop Selling Food and Drink.</a:t>
            </a:r>
          </a:p>
          <a:p>
            <a:pPr eaLnBrk="1" hangingPunct="1"/>
            <a:r>
              <a:rPr lang="el-GR" altLang="en-US" smtClean="0">
                <a:solidFill>
                  <a:srgbClr val="000000"/>
                </a:solidFill>
              </a:rPr>
              <a:t>The bustling town of Pompeii on the Bay of Naples was buried in ash by the eruption of Mt. Vesuvius in 79 C.E. Archaeologists have unearthed the streets, stores, and houses of this typical Roman town. Shops such as this sold hot food and drink served from clay vessels set into the counter. Shelves and niches behind the counter contained other items. In the background can be seen a well-paved street and a public fountain where the inhabitants could fetch water</a:t>
            </a:r>
            <a:r>
              <a:rPr lang="el-GR" altLang="en-US" smtClean="0">
                <a:solidFill>
                  <a:srgbClr val="000000"/>
                </a:solidFill>
                <a:latin typeface="ScalaSansPro-Regular"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5400D3A-CCE4-45C3-8A04-A0FACB0565D8}" type="slidenum">
              <a:rPr lang="en-US" altLang="en-US"/>
              <a:pPr eaLnBrk="1" hangingPunct="1"/>
              <a:t>17</a:t>
            </a:fld>
            <a:endParaRPr lang="en-US" altLang="en-US"/>
          </a:p>
        </p:txBody>
      </p:sp>
      <p:sp>
        <p:nvSpPr>
          <p:cNvPr id="16387" name="Rectangle 2"/>
          <p:cNvSpPr>
            <a:spLocks noGrp="1" noRot="1" noChangeAspect="1" noChangeArrowheads="1" noTextEdit="1"/>
          </p:cNvSpPr>
          <p:nvPr>
            <p:ph type="sldImg"/>
          </p:nvPr>
        </p:nvSpPr>
        <p:spPr>
          <a:xfrm>
            <a:off x="1143000" y="687388"/>
            <a:ext cx="4572000" cy="3429000"/>
          </a:xfrm>
          <a:ln/>
        </p:spPr>
      </p:sp>
      <p:sp>
        <p:nvSpPr>
          <p:cNvPr id="16388"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Statue of a Roman Carrying Busts of His Ancestors, First Century B.C.E.</a:t>
            </a:r>
          </a:p>
          <a:p>
            <a:pPr eaLnBrk="1" hangingPunct="1"/>
            <a:r>
              <a:rPr lang="el-GR" altLang="en-US" smtClean="0">
                <a:solidFill>
                  <a:srgbClr val="000000"/>
                </a:solidFill>
              </a:rPr>
              <a:t>Roman society was extremely conscious of status, and the status of an elite Roman family was determined in large part by the public achievements of ancestors and living members. A visitor to a Roman home found portraits of distinguished ancestors in the entry hall, along with labels listing the offices they held. Portrait heads were carried in funeral procession</a:t>
            </a:r>
            <a:r>
              <a:rPr lang="el-GR" altLang="en-US" smtClean="0">
                <a:solidFill>
                  <a:srgbClr val="000000"/>
                </a:solidFill>
                <a:latin typeface="ScalaSansPro-Regular" charset="0"/>
              </a:rPr>
              <a: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C22A1AF-8ED7-4DCD-844C-0ACB9042ED48}" type="slidenum">
              <a:rPr lang="en-US" altLang="en-US"/>
              <a:pPr eaLnBrk="1" hangingPunct="1"/>
              <a:t>22</a:t>
            </a:fld>
            <a:endParaRPr lang="en-US" altLang="en-US"/>
          </a:p>
        </p:txBody>
      </p:sp>
      <p:sp>
        <p:nvSpPr>
          <p:cNvPr id="19459" name="Rectangle 2"/>
          <p:cNvSpPr>
            <a:spLocks noGrp="1" noRot="1" noChangeAspect="1" noChangeArrowheads="1" noTextEdit="1"/>
          </p:cNvSpPr>
          <p:nvPr>
            <p:ph type="sldImg"/>
          </p:nvPr>
        </p:nvSpPr>
        <p:spPr>
          <a:xfrm>
            <a:off x="1143000" y="687388"/>
            <a:ext cx="4572000" cy="3429000"/>
          </a:xfrm>
          <a:ln/>
        </p:spPr>
      </p:sp>
      <p:sp>
        <p:nvSpPr>
          <p:cNvPr id="19460"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Roman Aqueduct Near Tarragona, Spain.</a:t>
            </a:r>
          </a:p>
          <a:p>
            <a:pPr eaLnBrk="1" hangingPunct="1"/>
            <a:r>
              <a:rPr lang="el-GR" altLang="en-US" smtClean="0">
                <a:solidFill>
                  <a:srgbClr val="000000"/>
                </a:solidFill>
              </a:rPr>
              <a:t>The growth of towns and cities challenged Roman officials to provide an adequate supply of water. Aqueducts channeled water from a source, sometimes many miles away, to an urban complex, using only the force of gravity. To bring an aqueduct from high ground into the city, Roman engineers designed long, continuous rows of arches that maintained a steady downhill slope. Scholars sometimes can roughly estimate the population of an ancient city by calculating the amount of water that was available to 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5D9E76-A395-46EF-988C-DE148D9D9DF1}"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3A39D-5478-4059-885D-06CADA3EF46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D9E76-A395-46EF-988C-DE148D9D9DF1}"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3A39D-5478-4059-885D-06CADA3EF4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D9E76-A395-46EF-988C-DE148D9D9DF1}"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3A39D-5478-4059-885D-06CADA3EF4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D9E76-A395-46EF-988C-DE148D9D9DF1}"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3A39D-5478-4059-885D-06CADA3EF4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D9E76-A395-46EF-988C-DE148D9D9DF1}"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3A39D-5478-4059-885D-06CADA3EF46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5D9E76-A395-46EF-988C-DE148D9D9DF1}" type="datetimeFigureOut">
              <a:rPr lang="en-US" smtClean="0"/>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3A39D-5478-4059-885D-06CADA3EF4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5D9E76-A395-46EF-988C-DE148D9D9DF1}" type="datetimeFigureOut">
              <a:rPr lang="en-US" smtClean="0"/>
              <a:t>7/30/2015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3A39D-5478-4059-885D-06CADA3EF46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D9E76-A395-46EF-988C-DE148D9D9DF1}" type="datetimeFigureOut">
              <a:rPr lang="en-US" smtClean="0"/>
              <a:t>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3A39D-5478-4059-885D-06CADA3EF4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D9E76-A395-46EF-988C-DE148D9D9DF1}" type="datetimeFigureOut">
              <a:rPr lang="en-US" smtClean="0"/>
              <a:t>7/30/2015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3A39D-5478-4059-885D-06CADA3EF4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D9E76-A395-46EF-988C-DE148D9D9DF1}" type="datetimeFigureOut">
              <a:rPr lang="en-US" smtClean="0"/>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3A39D-5478-4059-885D-06CADA3EF46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D9E76-A395-46EF-988C-DE148D9D9DF1}" type="datetimeFigureOut">
              <a:rPr lang="en-US" smtClean="0"/>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3A39D-5478-4059-885D-06CADA3EF4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A5D9E76-A395-46EF-988C-DE148D9D9DF1}" type="datetimeFigureOut">
              <a:rPr lang="en-US" smtClean="0"/>
              <a:t>7/30/2015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DA3A39D-5478-4059-885D-06CADA3EF46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948651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Principate</a:t>
            </a:r>
            <a:r>
              <a:rPr lang="en-US" dirty="0" smtClean="0"/>
              <a:t>/Roman Empire </a:t>
            </a:r>
            <a:br>
              <a:rPr lang="en-US" dirty="0" smtClean="0"/>
            </a:br>
            <a:r>
              <a:rPr lang="en-US" dirty="0" smtClean="0"/>
              <a:t>(31 BCE – 330 CE) </a:t>
            </a:r>
            <a:endParaRPr lang="en-US" dirty="0"/>
          </a:p>
        </p:txBody>
      </p:sp>
      <p:sp>
        <p:nvSpPr>
          <p:cNvPr id="3" name="Content Placeholder 2"/>
          <p:cNvSpPr>
            <a:spLocks noGrp="1"/>
          </p:cNvSpPr>
          <p:nvPr>
            <p:ph idx="1"/>
          </p:nvPr>
        </p:nvSpPr>
        <p:spPr>
          <a:xfrm>
            <a:off x="457200" y="1828800"/>
            <a:ext cx="8229600" cy="4876800"/>
          </a:xfrm>
        </p:spPr>
        <p:txBody>
          <a:bodyPr/>
          <a:lstStyle/>
          <a:p>
            <a:r>
              <a:rPr lang="en-US" dirty="0" smtClean="0"/>
              <a:t>Established by Octavian (aka Augustus)</a:t>
            </a:r>
          </a:p>
          <a:p>
            <a:pPr lvl="1"/>
            <a:r>
              <a:rPr lang="en-US" dirty="0" smtClean="0"/>
              <a:t>Kept the structure of the Republic</a:t>
            </a:r>
          </a:p>
          <a:p>
            <a:pPr lvl="1"/>
            <a:r>
              <a:rPr lang="en-US" dirty="0" smtClean="0"/>
              <a:t>Ruled under the title of dictator</a:t>
            </a:r>
          </a:p>
          <a:p>
            <a:pPr lvl="1"/>
            <a:r>
              <a:rPr lang="en-US" dirty="0" smtClean="0"/>
              <a:t>Those that ruled after him took the title “emperor”</a:t>
            </a:r>
          </a:p>
          <a:p>
            <a:r>
              <a:rPr lang="en-US" dirty="0" smtClean="0"/>
              <a:t>Dead emperors viewed as gods</a:t>
            </a:r>
          </a:p>
          <a:p>
            <a:r>
              <a:rPr lang="en-US" dirty="0" smtClean="0"/>
              <a:t>Law</a:t>
            </a:r>
          </a:p>
          <a:p>
            <a:pPr lvl="1"/>
            <a:r>
              <a:rPr lang="en-US" dirty="0" smtClean="0"/>
              <a:t>Laws were studied and codified</a:t>
            </a:r>
          </a:p>
          <a:p>
            <a:pPr lvl="1"/>
            <a:r>
              <a:rPr lang="en-US" dirty="0" smtClean="0"/>
              <a:t>Importance of individual rights</a:t>
            </a:r>
          </a:p>
          <a:p>
            <a:pPr lvl="1"/>
            <a:endParaRPr lang="en-US" dirty="0"/>
          </a:p>
          <a:p>
            <a:endParaRPr lang="en-US" dirty="0"/>
          </a:p>
        </p:txBody>
      </p:sp>
    </p:spTree>
    <p:extLst>
      <p:ext uri="{BB962C8B-B14F-4D97-AF65-F5344CB8AC3E}">
        <p14:creationId xmlns:p14="http://schemas.microsoft.com/office/powerpoint/2010/main" val="279294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Pax</a:t>
            </a:r>
            <a:r>
              <a:rPr lang="en-US" dirty="0" smtClean="0"/>
              <a:t> </a:t>
            </a:r>
            <a:r>
              <a:rPr lang="en-US" dirty="0" err="1" smtClean="0"/>
              <a:t>Romana</a:t>
            </a:r>
            <a:endParaRPr lang="en-US" dirty="0"/>
          </a:p>
        </p:txBody>
      </p:sp>
      <p:sp>
        <p:nvSpPr>
          <p:cNvPr id="3" name="Content Placeholder 2"/>
          <p:cNvSpPr>
            <a:spLocks noGrp="1"/>
          </p:cNvSpPr>
          <p:nvPr>
            <p:ph idx="1"/>
          </p:nvPr>
        </p:nvSpPr>
        <p:spPr/>
        <p:txBody>
          <a:bodyPr>
            <a:normAutofit/>
          </a:bodyPr>
          <a:lstStyle/>
          <a:p>
            <a:r>
              <a:rPr lang="en-US" dirty="0" smtClean="0"/>
              <a:t>“Roman Peace”</a:t>
            </a:r>
          </a:p>
          <a:p>
            <a:r>
              <a:rPr lang="en-US" dirty="0" smtClean="0"/>
              <a:t>Height of empire</a:t>
            </a:r>
          </a:p>
          <a:p>
            <a:r>
              <a:rPr lang="en-US" dirty="0" smtClean="0"/>
              <a:t>27 BCE – 180 CE</a:t>
            </a:r>
          </a:p>
          <a:p>
            <a:r>
              <a:rPr lang="en-US" dirty="0" smtClean="0"/>
              <a:t>Begun with Augustus</a:t>
            </a:r>
          </a:p>
          <a:p>
            <a:r>
              <a:rPr lang="en-US" dirty="0" smtClean="0"/>
              <a:t>200 years of peace and prosperity</a:t>
            </a:r>
          </a:p>
          <a:p>
            <a:pPr lvl="1"/>
            <a:r>
              <a:rPr lang="en-US" dirty="0" smtClean="0"/>
              <a:t>Limited threat of invasion</a:t>
            </a:r>
          </a:p>
          <a:p>
            <a:r>
              <a:rPr lang="en-US" dirty="0" smtClean="0"/>
              <a:t>Supported trade</a:t>
            </a:r>
          </a:p>
          <a:p>
            <a:r>
              <a:rPr lang="en-US" dirty="0" smtClean="0"/>
              <a:t>Guaranteed safety along roads</a:t>
            </a:r>
          </a:p>
          <a:p>
            <a:r>
              <a:rPr lang="en-US" dirty="0" smtClean="0"/>
              <a:t>Romanization</a:t>
            </a:r>
          </a:p>
          <a:p>
            <a:pPr lvl="1"/>
            <a:endParaRPr lang="en-US" dirty="0" smtClean="0"/>
          </a:p>
          <a:p>
            <a:pPr lvl="1"/>
            <a:endParaRPr lang="en-US" dirty="0" smtClean="0"/>
          </a:p>
          <a:p>
            <a:pPr lvl="1"/>
            <a:endParaRPr lang="en-US" dirty="0"/>
          </a:p>
        </p:txBody>
      </p:sp>
      <p:pic>
        <p:nvPicPr>
          <p:cNvPr id="22532" name="Picture 4" descr="http://www.mrdowling.com/images/702augustu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87148"/>
            <a:ext cx="3629025" cy="622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75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Romanization </a:t>
            </a:r>
            <a:endParaRPr lang="en-US" dirty="0"/>
          </a:p>
        </p:txBody>
      </p:sp>
      <p:sp>
        <p:nvSpPr>
          <p:cNvPr id="3" name="Content Placeholder 2"/>
          <p:cNvSpPr>
            <a:spLocks noGrp="1"/>
          </p:cNvSpPr>
          <p:nvPr>
            <p:ph sz="half" idx="1"/>
          </p:nvPr>
        </p:nvSpPr>
        <p:spPr>
          <a:xfrm>
            <a:off x="0" y="1673352"/>
            <a:ext cx="4038600" cy="4718304"/>
          </a:xfrm>
        </p:spPr>
        <p:txBody>
          <a:bodyPr>
            <a:normAutofit fontScale="85000" lnSpcReduction="10000"/>
          </a:bodyPr>
          <a:lstStyle/>
          <a:p>
            <a:r>
              <a:rPr lang="en-US" dirty="0" smtClean="0"/>
              <a:t>The spread of Latin and the Roman way of life</a:t>
            </a:r>
          </a:p>
          <a:p>
            <a:pPr lvl="1"/>
            <a:r>
              <a:rPr lang="en-US" dirty="0" smtClean="0"/>
              <a:t>Spanish, French, Italian, Romanian, Portuguese come from Latin</a:t>
            </a:r>
          </a:p>
          <a:p>
            <a:pPr lvl="1"/>
            <a:r>
              <a:rPr lang="en-US" dirty="0" smtClean="0"/>
              <a:t>“Romance languages” comes from “Roman” not referring to love </a:t>
            </a:r>
            <a:r>
              <a:rPr lang="en-US" dirty="0" smtClean="0">
                <a:sym typeface="Wingdings" panose="05000000000000000000" pitchFamily="2" charset="2"/>
              </a:rPr>
              <a:t></a:t>
            </a:r>
          </a:p>
          <a:p>
            <a:r>
              <a:rPr lang="en-US" dirty="0" smtClean="0"/>
              <a:t>NOT forced in most places</a:t>
            </a:r>
          </a:p>
          <a:p>
            <a:pPr lvl="1"/>
            <a:r>
              <a:rPr lang="en-US" dirty="0" smtClean="0"/>
              <a:t>Social and political advantages for conquered lands “converting” to Roman culture</a:t>
            </a:r>
          </a:p>
          <a:p>
            <a:pPr lvl="1"/>
            <a:r>
              <a:rPr lang="en-US" dirty="0" smtClean="0"/>
              <a:t>Similar to the advantage of learning English today</a:t>
            </a:r>
          </a:p>
          <a:p>
            <a:endParaRPr lang="en-US" dirty="0"/>
          </a:p>
        </p:txBody>
      </p:sp>
      <p:sp>
        <p:nvSpPr>
          <p:cNvPr id="6" name="Content Placeholder 5"/>
          <p:cNvSpPr>
            <a:spLocks noGrp="1"/>
          </p:cNvSpPr>
          <p:nvPr>
            <p:ph sz="half" idx="2"/>
          </p:nvPr>
        </p:nvSpPr>
        <p:spPr/>
        <p:txBody>
          <a:bodyPr>
            <a:normAutofit fontScale="85000" lnSpcReduction="10000"/>
          </a:bodyPr>
          <a:lstStyle/>
          <a:p>
            <a:endParaRPr lang="en-US"/>
          </a:p>
        </p:txBody>
      </p:sp>
      <p:pic>
        <p:nvPicPr>
          <p:cNvPr id="21506" name="Picture 2" descr="https://myfiveromances.files.wordpress.com/2014/11/romance-days-corr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2047875"/>
            <a:ext cx="51530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5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3" name="Content Placeholder 2"/>
          <p:cNvSpPr>
            <a:spLocks noGrp="1"/>
          </p:cNvSpPr>
          <p:nvPr>
            <p:ph idx="1"/>
          </p:nvPr>
        </p:nvSpPr>
        <p:spPr/>
        <p:txBody>
          <a:bodyPr/>
          <a:lstStyle/>
          <a:p>
            <a:r>
              <a:rPr lang="en-US" dirty="0" smtClean="0"/>
              <a:t>Agricultural based economy</a:t>
            </a:r>
          </a:p>
          <a:p>
            <a:pPr lvl="1"/>
            <a:r>
              <a:rPr lang="en-US" dirty="0" err="1" smtClean="0"/>
              <a:t>Latifundia</a:t>
            </a:r>
            <a:endParaRPr lang="en-US" dirty="0" smtClean="0"/>
          </a:p>
          <a:p>
            <a:pPr lvl="1"/>
            <a:r>
              <a:rPr lang="en-US" dirty="0" smtClean="0"/>
              <a:t>Grain imported</a:t>
            </a:r>
            <a:endParaRPr lang="en-US" dirty="0"/>
          </a:p>
          <a:p>
            <a:r>
              <a:rPr lang="en-US" dirty="0" smtClean="0"/>
              <a:t>Some long </a:t>
            </a:r>
            <a:r>
              <a:rPr lang="en-US" dirty="0"/>
              <a:t>distance trade </a:t>
            </a:r>
          </a:p>
          <a:p>
            <a:pPr lvl="1"/>
            <a:r>
              <a:rPr lang="en-US" dirty="0" smtClean="0"/>
              <a:t>Luxury goods</a:t>
            </a:r>
          </a:p>
          <a:p>
            <a:pPr lvl="1"/>
            <a:r>
              <a:rPr lang="en-US" dirty="0" smtClean="0"/>
              <a:t>China-silk</a:t>
            </a:r>
          </a:p>
          <a:p>
            <a:pPr lvl="1"/>
            <a:r>
              <a:rPr lang="en-US" dirty="0" smtClean="0"/>
              <a:t>India-spices</a:t>
            </a:r>
          </a:p>
          <a:p>
            <a:pPr lvl="1"/>
            <a:r>
              <a:rPr lang="en-US" dirty="0" smtClean="0"/>
              <a:t>Africa-animals</a:t>
            </a:r>
            <a:endParaRPr lang="en-US" dirty="0"/>
          </a:p>
          <a:p>
            <a:r>
              <a:rPr lang="en-US" dirty="0"/>
              <a:t>Interior provinces (such as Gaul) supplied wealth to the central government</a:t>
            </a:r>
          </a:p>
          <a:p>
            <a:pPr lvl="1"/>
            <a:r>
              <a:rPr lang="en-US" dirty="0"/>
              <a:t>Taxes</a:t>
            </a:r>
          </a:p>
          <a:p>
            <a:endParaRPr lang="en-US" dirty="0"/>
          </a:p>
        </p:txBody>
      </p:sp>
      <p:pic>
        <p:nvPicPr>
          <p:cNvPr id="24578" name="Picture 2" descr="https://upload.wikimedia.org/wikipedia/commons/7/7f/Augustus_Aureus_infobox_ver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990600"/>
            <a:ext cx="340995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06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31800"/>
            <a:ext cx="8991600" cy="599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2" hidden="1"/>
          <p:cNvSpPr>
            <a:spLocks noGrp="1" noChangeArrowheads="1"/>
          </p:cNvSpPr>
          <p:nvPr>
            <p:ph type="title"/>
          </p:nvPr>
        </p:nvSpPr>
        <p:spPr/>
        <p:txBody>
          <a:bodyPr/>
          <a:lstStyle/>
          <a:p>
            <a:pPr eaLnBrk="1" hangingPunct="1"/>
            <a:endParaRPr lang="en-US" altLang="en-US" smtClean="0"/>
          </a:p>
        </p:txBody>
      </p:sp>
    </p:spTree>
    <p:extLst>
      <p:ext uri="{BB962C8B-B14F-4D97-AF65-F5344CB8AC3E}">
        <p14:creationId xmlns:p14="http://schemas.microsoft.com/office/powerpoint/2010/main" val="90554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06p15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76200"/>
            <a:ext cx="8535987" cy="650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2" hidden="1"/>
          <p:cNvSpPr>
            <a:spLocks noGrp="1" noChangeArrowheads="1"/>
          </p:cNvSpPr>
          <p:nvPr>
            <p:ph type="title"/>
          </p:nvPr>
        </p:nvSpPr>
        <p:spPr/>
        <p:txBody>
          <a:bodyPr/>
          <a:lstStyle/>
          <a:p>
            <a:pPr eaLnBrk="1" hangingPunct="1"/>
            <a:endParaRPr lang="en-US" altLang="en-US" smtClean="0"/>
          </a:p>
        </p:txBody>
      </p:sp>
      <p:sp>
        <p:nvSpPr>
          <p:cNvPr id="7172"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p. 158</a:t>
            </a:r>
          </a:p>
        </p:txBody>
      </p:sp>
    </p:spTree>
    <p:extLst>
      <p:ext uri="{BB962C8B-B14F-4D97-AF65-F5344CB8AC3E}">
        <p14:creationId xmlns:p14="http://schemas.microsoft.com/office/powerpoint/2010/main" val="22524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a:t>
            </a:r>
            <a:endParaRPr lang="en-US" dirty="0"/>
          </a:p>
        </p:txBody>
      </p:sp>
      <p:sp>
        <p:nvSpPr>
          <p:cNvPr id="3" name="Content Placeholder 2"/>
          <p:cNvSpPr>
            <a:spLocks noGrp="1"/>
          </p:cNvSpPr>
          <p:nvPr>
            <p:ph sz="half" idx="1"/>
          </p:nvPr>
        </p:nvSpPr>
        <p:spPr>
          <a:xfrm>
            <a:off x="457200" y="1673352"/>
            <a:ext cx="4038600" cy="5184648"/>
          </a:xfrm>
        </p:spPr>
        <p:txBody>
          <a:bodyPr>
            <a:normAutofit fontScale="85000" lnSpcReduction="20000"/>
          </a:bodyPr>
          <a:lstStyle/>
          <a:p>
            <a:r>
              <a:rPr lang="en-US" dirty="0" smtClean="0"/>
              <a:t>Paterfamilias</a:t>
            </a:r>
          </a:p>
          <a:p>
            <a:pPr lvl="1"/>
            <a:r>
              <a:rPr lang="en-US" dirty="0" smtClean="0"/>
              <a:t>Patriarchy</a:t>
            </a:r>
          </a:p>
          <a:p>
            <a:pPr lvl="1"/>
            <a:r>
              <a:rPr lang="en-US" dirty="0" smtClean="0"/>
              <a:t>Several generations</a:t>
            </a:r>
          </a:p>
          <a:p>
            <a:pPr lvl="1"/>
            <a:r>
              <a:rPr lang="en-US" dirty="0" smtClean="0"/>
              <a:t>Slaves</a:t>
            </a:r>
          </a:p>
          <a:p>
            <a:r>
              <a:rPr lang="en-US" dirty="0" smtClean="0"/>
              <a:t>Patron/Client Relationship</a:t>
            </a:r>
          </a:p>
          <a:p>
            <a:pPr lvl="1"/>
            <a:r>
              <a:rPr lang="en-US" dirty="0" smtClean="0"/>
              <a:t>Patrons (wealthy members of society) provided protection, loans, legal advice to those in the lower classes (clients)</a:t>
            </a:r>
          </a:p>
          <a:p>
            <a:pPr lvl="1"/>
            <a:r>
              <a:rPr lang="en-US" dirty="0" smtClean="0"/>
              <a:t>Clients were obligated to follow patron into battle, work land</a:t>
            </a:r>
          </a:p>
          <a:p>
            <a:r>
              <a:rPr lang="en-US" dirty="0" smtClean="0"/>
              <a:t>Women</a:t>
            </a:r>
          </a:p>
          <a:p>
            <a:pPr lvl="1"/>
            <a:r>
              <a:rPr lang="en-US" dirty="0" smtClean="0"/>
              <a:t>Rights of a child</a:t>
            </a:r>
          </a:p>
          <a:p>
            <a:pPr lvl="1"/>
            <a:r>
              <a:rPr lang="en-US" dirty="0" smtClean="0"/>
              <a:t>Under authority of males</a:t>
            </a:r>
          </a:p>
          <a:p>
            <a:pPr lvl="1"/>
            <a:r>
              <a:rPr lang="en-US" dirty="0" smtClean="0"/>
              <a:t>Cannot own land</a:t>
            </a:r>
          </a:p>
          <a:p>
            <a:pPr lvl="1"/>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“Urban” empire</a:t>
            </a:r>
          </a:p>
          <a:p>
            <a:pPr lvl="1"/>
            <a:r>
              <a:rPr lang="en-US" dirty="0" smtClean="0"/>
              <a:t>Administration centered in towns</a:t>
            </a:r>
          </a:p>
          <a:p>
            <a:pPr lvl="1"/>
            <a:r>
              <a:rPr lang="en-US" dirty="0" smtClean="0"/>
              <a:t>Majority of population still living in rural/agricultural areas</a:t>
            </a:r>
          </a:p>
          <a:p>
            <a:r>
              <a:rPr lang="en-US" dirty="0" smtClean="0"/>
              <a:t>Large city problems</a:t>
            </a:r>
          </a:p>
          <a:p>
            <a:pPr lvl="1"/>
            <a:r>
              <a:rPr lang="en-US" dirty="0" smtClean="0"/>
              <a:t>Strained food/water supply</a:t>
            </a:r>
          </a:p>
          <a:p>
            <a:pPr lvl="1"/>
            <a:r>
              <a:rPr lang="en-US" dirty="0" smtClean="0"/>
              <a:t>Sewage problems</a:t>
            </a:r>
          </a:p>
          <a:p>
            <a:pPr lvl="1"/>
            <a:r>
              <a:rPr lang="en-US" dirty="0" smtClean="0"/>
              <a:t>Elite live lavishly</a:t>
            </a:r>
          </a:p>
          <a:p>
            <a:pPr lvl="1"/>
            <a:r>
              <a:rPr lang="en-US" dirty="0" smtClean="0"/>
              <a:t>Poor live in slums</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2660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06p1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0475" y="77788"/>
            <a:ext cx="4083050" cy="670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2" hidden="1"/>
          <p:cNvSpPr>
            <a:spLocks noGrp="1" noChangeArrowheads="1"/>
          </p:cNvSpPr>
          <p:nvPr>
            <p:ph type="title"/>
          </p:nvPr>
        </p:nvSpPr>
        <p:spPr/>
        <p:txBody>
          <a:bodyPr/>
          <a:lstStyle/>
          <a:p>
            <a:pPr eaLnBrk="1" hangingPunct="1"/>
            <a:endParaRPr lang="en-US" altLang="en-US" smtClean="0"/>
          </a:p>
        </p:txBody>
      </p:sp>
      <p:sp>
        <p:nvSpPr>
          <p:cNvPr id="5124"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p. 153</a:t>
            </a:r>
          </a:p>
        </p:txBody>
      </p:sp>
    </p:spTree>
    <p:extLst>
      <p:ext uri="{BB962C8B-B14F-4D97-AF65-F5344CB8AC3E}">
        <p14:creationId xmlns:p14="http://schemas.microsoft.com/office/powerpoint/2010/main" val="306751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lstStyle/>
          <a:p>
            <a:r>
              <a:rPr lang="en-US" dirty="0" smtClean="0"/>
              <a:t>Numina: invisible forces that controlled the world (usually connected to nature)</a:t>
            </a:r>
          </a:p>
          <a:p>
            <a:r>
              <a:rPr lang="en-US" dirty="0" smtClean="0"/>
              <a:t>Many gods stolen from Greek religion and renamed</a:t>
            </a:r>
          </a:p>
          <a:p>
            <a:r>
              <a:rPr lang="en-US" dirty="0" err="1" smtClean="0"/>
              <a:t>Pax</a:t>
            </a:r>
            <a:r>
              <a:rPr lang="en-US" dirty="0" smtClean="0"/>
              <a:t> </a:t>
            </a:r>
            <a:r>
              <a:rPr lang="en-US" dirty="0" err="1" smtClean="0"/>
              <a:t>deorum</a:t>
            </a:r>
            <a:r>
              <a:rPr lang="en-US" dirty="0" smtClean="0"/>
              <a:t>: Peace of the gods</a:t>
            </a:r>
          </a:p>
          <a:p>
            <a:pPr lvl="1"/>
            <a:r>
              <a:rPr lang="en-US" dirty="0" smtClean="0"/>
              <a:t>Agreement between the gods and the people</a:t>
            </a:r>
          </a:p>
          <a:p>
            <a:pPr lvl="1"/>
            <a:r>
              <a:rPr lang="en-US" dirty="0" smtClean="0"/>
              <a:t>Sacrifices to honor/win favor of the gods</a:t>
            </a:r>
          </a:p>
          <a:p>
            <a:pPr lvl="1"/>
            <a:r>
              <a:rPr lang="en-US" dirty="0" smtClean="0"/>
              <a:t>Gods reciprocate by favoring the Republic</a:t>
            </a:r>
          </a:p>
          <a:p>
            <a:pPr lvl="1"/>
            <a:endParaRPr lang="en-US" dirty="0"/>
          </a:p>
        </p:txBody>
      </p:sp>
    </p:spTree>
    <p:extLst>
      <p:ext uri="{BB962C8B-B14F-4D97-AF65-F5344CB8AC3E}">
        <p14:creationId xmlns:p14="http://schemas.microsoft.com/office/powerpoint/2010/main" val="145201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a:t>
            </a:r>
            <a:endParaRPr lang="en-US" dirty="0"/>
          </a:p>
        </p:txBody>
      </p:sp>
      <p:sp>
        <p:nvSpPr>
          <p:cNvPr id="3" name="Content Placeholder 2"/>
          <p:cNvSpPr>
            <a:spLocks noGrp="1"/>
          </p:cNvSpPr>
          <p:nvPr>
            <p:ph idx="1"/>
          </p:nvPr>
        </p:nvSpPr>
        <p:spPr/>
        <p:txBody>
          <a:bodyPr>
            <a:normAutofit lnSpcReduction="10000"/>
          </a:bodyPr>
          <a:lstStyle/>
          <a:p>
            <a:r>
              <a:rPr lang="en-US" dirty="0" smtClean="0"/>
              <a:t>6 CE: Judaea (Jewish homeland/modern Israel) comes under Roman rule</a:t>
            </a:r>
          </a:p>
          <a:p>
            <a:r>
              <a:rPr lang="en-US" dirty="0" smtClean="0"/>
              <a:t>Jews waited for the Messiah to drive out the oppressive Romans</a:t>
            </a:r>
          </a:p>
          <a:p>
            <a:r>
              <a:rPr lang="en-US" dirty="0" smtClean="0"/>
              <a:t>Jesus</a:t>
            </a:r>
          </a:p>
          <a:p>
            <a:pPr lvl="1"/>
            <a:r>
              <a:rPr lang="en-US" dirty="0" smtClean="0"/>
              <a:t>Offended Jewish officials</a:t>
            </a:r>
          </a:p>
          <a:p>
            <a:pPr lvl="1"/>
            <a:r>
              <a:rPr lang="en-US" dirty="0" smtClean="0"/>
              <a:t>Accused of blasphemy by claiming to be the Messiah</a:t>
            </a:r>
          </a:p>
          <a:p>
            <a:pPr lvl="1"/>
            <a:r>
              <a:rPr lang="en-US" dirty="0" smtClean="0"/>
              <a:t>Pontius Pilate (Roman governor) sentenced him to death by crucifixion</a:t>
            </a:r>
          </a:p>
          <a:p>
            <a:r>
              <a:rPr lang="en-US" dirty="0" smtClean="0"/>
              <a:t>Paul</a:t>
            </a:r>
          </a:p>
          <a:p>
            <a:pPr lvl="1"/>
            <a:r>
              <a:rPr lang="en-US" dirty="0" smtClean="0"/>
              <a:t>Jew from Tarsus (SE Anatolia)</a:t>
            </a:r>
          </a:p>
          <a:p>
            <a:pPr lvl="1"/>
            <a:r>
              <a:rPr lang="en-US" dirty="0" smtClean="0"/>
              <a:t>Spoke Greek and Aramaic</a:t>
            </a:r>
          </a:p>
          <a:p>
            <a:pPr lvl="2"/>
            <a:r>
              <a:rPr lang="en-US" dirty="0" smtClean="0"/>
              <a:t>Allowed him to travel easily between Greek, Roman, and Jewish traditions</a:t>
            </a:r>
          </a:p>
        </p:txBody>
      </p:sp>
    </p:spTree>
    <p:extLst>
      <p:ext uri="{BB962C8B-B14F-4D97-AF65-F5344CB8AC3E}">
        <p14:creationId xmlns:p14="http://schemas.microsoft.com/office/powerpoint/2010/main" val="406721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Rome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Founded in 753 BCE</a:t>
            </a:r>
          </a:p>
          <a:p>
            <a:r>
              <a:rPr lang="en-US" dirty="0" smtClean="0"/>
              <a:t>Agricultural society</a:t>
            </a:r>
          </a:p>
          <a:p>
            <a:pPr lvl="1"/>
            <a:r>
              <a:rPr lang="en-US" dirty="0" smtClean="0"/>
              <a:t>Land = power</a:t>
            </a:r>
          </a:p>
          <a:p>
            <a:pPr lvl="1"/>
            <a:r>
              <a:rPr lang="en-US" dirty="0" smtClean="0"/>
              <a:t>Social status depended on owning land</a:t>
            </a:r>
          </a:p>
          <a:p>
            <a:r>
              <a:rPr lang="en-US" dirty="0" smtClean="0"/>
              <a:t>Senate (Council of Elders)</a:t>
            </a:r>
          </a:p>
          <a:p>
            <a:pPr lvl="1"/>
            <a:r>
              <a:rPr lang="en-US" dirty="0" smtClean="0"/>
              <a:t>Wealthy land-owners that “made the rules”</a:t>
            </a:r>
          </a:p>
          <a:p>
            <a:r>
              <a:rPr lang="en-US" dirty="0" smtClean="0"/>
              <a:t>Monarchy (753 BCE – 507 BCE)</a:t>
            </a:r>
          </a:p>
          <a:p>
            <a:pPr lvl="1"/>
            <a:r>
              <a:rPr lang="en-US" dirty="0" smtClean="0"/>
              <a:t>7 kings</a:t>
            </a:r>
          </a:p>
          <a:p>
            <a:pPr lvl="1"/>
            <a:r>
              <a:rPr lang="en-US" dirty="0" smtClean="0"/>
              <a:t>1</a:t>
            </a:r>
            <a:r>
              <a:rPr lang="en-US" baseline="30000" dirty="0" smtClean="0"/>
              <a:t>st</a:t>
            </a:r>
            <a:r>
              <a:rPr lang="en-US" dirty="0" smtClean="0"/>
              <a:t> = Romulus (founder)</a:t>
            </a:r>
          </a:p>
          <a:p>
            <a:pPr lvl="1"/>
            <a:r>
              <a:rPr lang="en-US" dirty="0" smtClean="0"/>
              <a:t>Last = </a:t>
            </a:r>
            <a:r>
              <a:rPr lang="en-US" dirty="0" err="1" smtClean="0"/>
              <a:t>Tarquinius</a:t>
            </a:r>
            <a:r>
              <a:rPr lang="en-US" dirty="0" smtClean="0"/>
              <a:t> </a:t>
            </a:r>
            <a:r>
              <a:rPr lang="en-US" dirty="0" err="1" smtClean="0"/>
              <a:t>Superbus</a:t>
            </a:r>
            <a:r>
              <a:rPr lang="en-US" dirty="0" smtClean="0"/>
              <a:t> (tyrant)</a:t>
            </a:r>
          </a:p>
          <a:p>
            <a:pPr lvl="2"/>
            <a:r>
              <a:rPr lang="en-US" dirty="0" smtClean="0"/>
              <a:t>Overthrown by Brutus the Liberator and the Senate</a:t>
            </a:r>
          </a:p>
          <a:p>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1026" name="Picture 2" descr="http://www.the-romans.co.uk/gallery1/full/founding01_sma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57400"/>
            <a:ext cx="4486461"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048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a:t>
            </a:r>
            <a:endParaRPr lang="en-US" dirty="0"/>
          </a:p>
        </p:txBody>
      </p:sp>
      <p:sp>
        <p:nvSpPr>
          <p:cNvPr id="3" name="Content Placeholder 2"/>
          <p:cNvSpPr>
            <a:spLocks noGrp="1"/>
          </p:cNvSpPr>
          <p:nvPr>
            <p:ph idx="1"/>
          </p:nvPr>
        </p:nvSpPr>
        <p:spPr/>
        <p:txBody>
          <a:bodyPr/>
          <a:lstStyle/>
          <a:p>
            <a:r>
              <a:rPr lang="en-US" dirty="0" smtClean="0"/>
              <a:t>Monotheistic</a:t>
            </a:r>
          </a:p>
          <a:p>
            <a:pPr lvl="1"/>
            <a:r>
              <a:rPr lang="en-US" dirty="0" smtClean="0"/>
              <a:t>Caused dissention between Romans and believers</a:t>
            </a:r>
          </a:p>
          <a:p>
            <a:pPr lvl="1"/>
            <a:r>
              <a:rPr lang="en-US" dirty="0" smtClean="0"/>
              <a:t>Christians refused to worship the emperor</a:t>
            </a:r>
          </a:p>
          <a:p>
            <a:pPr lvl="2"/>
            <a:r>
              <a:rPr lang="en-US" dirty="0" smtClean="0"/>
              <a:t>Seen as not being loyal to the emperor/empire</a:t>
            </a:r>
          </a:p>
          <a:p>
            <a:r>
              <a:rPr lang="en-US" dirty="0" smtClean="0"/>
              <a:t>First converts</a:t>
            </a:r>
          </a:p>
          <a:p>
            <a:pPr lvl="1"/>
            <a:r>
              <a:rPr lang="en-US" dirty="0" smtClean="0"/>
              <a:t>“Disenfranchised groups” (women, children, poor)</a:t>
            </a:r>
          </a:p>
          <a:p>
            <a:pPr lvl="1"/>
            <a:r>
              <a:rPr lang="en-US" dirty="0" smtClean="0"/>
              <a:t>These groups found acceptance in the new religion</a:t>
            </a:r>
          </a:p>
          <a:p>
            <a:endParaRPr lang="en-US" dirty="0"/>
          </a:p>
        </p:txBody>
      </p:sp>
    </p:spTree>
    <p:extLst>
      <p:ext uri="{BB962C8B-B14F-4D97-AF65-F5344CB8AC3E}">
        <p14:creationId xmlns:p14="http://schemas.microsoft.com/office/powerpoint/2010/main" val="1956785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sz="half" idx="1"/>
          </p:nvPr>
        </p:nvSpPr>
        <p:spPr/>
        <p:txBody>
          <a:bodyPr>
            <a:normAutofit fontScale="92500"/>
          </a:bodyPr>
          <a:lstStyle/>
          <a:p>
            <a:r>
              <a:rPr lang="en-US" dirty="0" smtClean="0"/>
              <a:t>The Roman Road</a:t>
            </a:r>
          </a:p>
          <a:p>
            <a:pPr lvl="1"/>
            <a:r>
              <a:rPr lang="en-US" dirty="0"/>
              <a:t>Allowed merchants to safely travel and sell products</a:t>
            </a:r>
          </a:p>
          <a:p>
            <a:pPr lvl="1"/>
            <a:r>
              <a:rPr lang="en-US" dirty="0"/>
              <a:t>Allowed Christianity to spread across the empire</a:t>
            </a:r>
          </a:p>
          <a:p>
            <a:r>
              <a:rPr lang="en-US" dirty="0" smtClean="0"/>
              <a:t>Aqueducts</a:t>
            </a:r>
          </a:p>
          <a:p>
            <a:pPr lvl="1"/>
            <a:r>
              <a:rPr lang="en-US" dirty="0" smtClean="0"/>
              <a:t>Use of gravity to move water to cities</a:t>
            </a:r>
          </a:p>
          <a:p>
            <a:pPr lvl="1"/>
            <a:r>
              <a:rPr lang="en-US" dirty="0" smtClean="0"/>
              <a:t>Usually elevated above ground over long distances</a:t>
            </a:r>
          </a:p>
          <a:p>
            <a:pPr lvl="1"/>
            <a:r>
              <a:rPr lang="en-US" dirty="0" smtClean="0"/>
              <a:t>Used arches</a:t>
            </a:r>
          </a:p>
        </p:txBody>
      </p:sp>
      <p:sp>
        <p:nvSpPr>
          <p:cNvPr id="4" name="Content Placeholder 3"/>
          <p:cNvSpPr>
            <a:spLocks noGrp="1"/>
          </p:cNvSpPr>
          <p:nvPr>
            <p:ph sz="half" idx="2"/>
          </p:nvPr>
        </p:nvSpPr>
        <p:spPr/>
        <p:txBody>
          <a:bodyPr>
            <a:normAutofit fontScale="92500"/>
          </a:bodyPr>
          <a:lstStyle/>
          <a:p>
            <a:r>
              <a:rPr lang="en-US" dirty="0"/>
              <a:t>Arches</a:t>
            </a:r>
          </a:p>
          <a:p>
            <a:pPr lvl="1"/>
            <a:r>
              <a:rPr lang="en-US" dirty="0"/>
              <a:t>Allowed for the distribution of enormous weight without thick supports</a:t>
            </a:r>
          </a:p>
          <a:p>
            <a:r>
              <a:rPr lang="en-US" dirty="0"/>
              <a:t>Concrete</a:t>
            </a:r>
          </a:p>
          <a:p>
            <a:pPr lvl="1"/>
            <a:r>
              <a:rPr lang="en-US" dirty="0"/>
              <a:t>Allowed the creation of domes and vaulted ceilings</a:t>
            </a:r>
          </a:p>
          <a:p>
            <a:pPr lvl="1"/>
            <a:r>
              <a:rPr lang="en-US" dirty="0"/>
              <a:t>Distinguished Roman architecture from the angular Greek architecture</a:t>
            </a:r>
          </a:p>
          <a:p>
            <a:endParaRPr lang="en-US" dirty="0"/>
          </a:p>
        </p:txBody>
      </p:sp>
    </p:spTree>
    <p:extLst>
      <p:ext uri="{BB962C8B-B14F-4D97-AF65-F5344CB8AC3E}">
        <p14:creationId xmlns:p14="http://schemas.microsoft.com/office/powerpoint/2010/main" val="1932766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06p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47675"/>
            <a:ext cx="8991600" cy="596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2" hidden="1"/>
          <p:cNvSpPr>
            <a:spLocks noGrp="1" noChangeArrowheads="1"/>
          </p:cNvSpPr>
          <p:nvPr>
            <p:ph type="title"/>
          </p:nvPr>
        </p:nvSpPr>
        <p:spPr/>
        <p:txBody>
          <a:bodyPr/>
          <a:lstStyle/>
          <a:p>
            <a:pPr eaLnBrk="1" hangingPunct="1"/>
            <a:endParaRPr lang="en-US" altLang="en-US" smtClean="0"/>
          </a:p>
        </p:txBody>
      </p:sp>
      <p:sp>
        <p:nvSpPr>
          <p:cNvPr id="8196"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p. 161</a:t>
            </a:r>
          </a:p>
        </p:txBody>
      </p:sp>
    </p:spTree>
    <p:extLst>
      <p:ext uri="{BB962C8B-B14F-4D97-AF65-F5344CB8AC3E}">
        <p14:creationId xmlns:p14="http://schemas.microsoft.com/office/powerpoint/2010/main" val="844364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Roman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37846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78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Defending the Empire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Defending the vast empire became very challenging and expensive</a:t>
            </a:r>
          </a:p>
          <a:p>
            <a:r>
              <a:rPr lang="en-US" dirty="0" smtClean="0"/>
              <a:t>Army became defensive rather than offensive </a:t>
            </a:r>
          </a:p>
          <a:p>
            <a:r>
              <a:rPr lang="en-US" dirty="0" smtClean="0"/>
              <a:t>Many borders protected by rivers, mountains, </a:t>
            </a:r>
            <a:r>
              <a:rPr lang="en-US" dirty="0" err="1" smtClean="0"/>
              <a:t>etc</a:t>
            </a:r>
            <a:endParaRPr lang="en-US" dirty="0" smtClean="0"/>
          </a:p>
          <a:p>
            <a:r>
              <a:rPr lang="en-US" dirty="0" smtClean="0"/>
              <a:t>Walls, forts built in areas without natural barriers</a:t>
            </a:r>
          </a:p>
          <a:p>
            <a:r>
              <a:rPr lang="en-US" dirty="0" smtClean="0"/>
              <a:t>MOST surrounding neighbors were less technologically advanced</a:t>
            </a:r>
          </a:p>
        </p:txBody>
      </p:sp>
      <p:sp>
        <p:nvSpPr>
          <p:cNvPr id="8" name="Content Placeholder 7"/>
          <p:cNvSpPr>
            <a:spLocks noGrp="1"/>
          </p:cNvSpPr>
          <p:nvPr>
            <p:ph sz="half" idx="2"/>
          </p:nvPr>
        </p:nvSpPr>
        <p:spPr/>
        <p:txBody>
          <a:bodyPr>
            <a:normAutofit fontScale="85000" lnSpcReduction="10000"/>
          </a:bodyPr>
          <a:lstStyle/>
          <a:p>
            <a:endParaRPr lang="en-US"/>
          </a:p>
        </p:txBody>
      </p:sp>
      <p:sp>
        <p:nvSpPr>
          <p:cNvPr id="4" name="AutoShape 2" descr="data:image/jpeg;base64,/9j/4AAQSkZJRgABAQAAAQABAAD/2wCEAAkGBxQTEhQUEhQWFhQXGBcVFhUXFhgYGBUWGBYXGBgaGBYYHCggGBolHBQXITEkJSkrLi8uHB8zODMsNygtLisBCgoKDg0OGhAQGiwkHCQsLCwsLCwsLCwsLCwsLCwsLCwsLCwsLCwsLCwsLCwsLCwsLCwsLCwsLCwsLCwsLCwsLP/AABEIALcBEwMBIgACEQEDEQH/xAAbAAACAwEBAQAAAAAAAAAAAAABAgADBAUGB//EADsQAAEDAgQEBAQFAgYCAwAAAAEAAhEDIQQSMUEFIlFhcYGRoRMysfAGQlLB0RThFjNDYnLxkqIVI1P/xAAYAQEBAQEBAAAAAAAAAAAAAAAAAQIDBP/EAB8RAQEBAAICAwEBAAAAAAAAAAABEQISEyExQVEDFP/aAAwDAQACEQMRAD8A+pBMEoTBaDBFKigZFKigaUUqiBkUqKBlEFEBUQRQFRBGFBFFIQQFRBRAVEFEBQUUTRFIUUTQIUhRRUCEpCZAohSEpCdKqFIQhMUCiEhFRFDCBMEgRCjR5RlKCioGlFLKiB5RlJKMoGRlLKkoGlGUsqSgaUZSypKBpRlIpKB5UlLKkoCogogKiEqSgKiEqSgKiWVJQFRCUJQFBSUEEQUKBQQoFRKVUFRKigqBRBXLq8ewzcwdWpgt1Ga/kNSfBa8FjGVWNqUzLXXB/kbFRWqU0quUZQWSpKSUZQPKMpJRlA8qSklGUDypKWVJQPKkpZUlA8qSklGUDSpKWVJQNKkpZUlA0qSllSUDSpKWVJQFSUJQlA0qSllSUBlSUsoSgaUCUJQlAZSkqEpSUBUSyoiPgrr3XV4LxJ9EuymzhzAkxNungvPucradeArrOPeYX8XVWkWBEAQZ9dV1P8VOI/KPAfySvmNPEGVtoYuTCi+30Cn+J3z8zT4tEey10PxOTq1p8JH1lfPRiANzKvoYvuh7fSqf4hp/mBHexC0jjNG01AJ0kEfsvlDMW4H5j+3otTa8t8ENfV2YthsHtJOgzBWuqAAkmwuvlNTHOLWndu620uMuAkSPB0e6GvZVfxJTaYLXaxt+5WGl+JKhe6zQwdQZ7XPYLx78c50+IJkzp5I1eIPhwtzEG5mLQr6NfSuE8RFZgdEHcTPmOy2yvnnDOOfDploaZI+YH08l2cD+J+QfE+YdN+mqi69XKkrh0/xCwib+yqxH4optIGVxPaLdNe6Ya9DKMryPD/xlmcRUpFo/U0zGvzDZb6X4ool4YcwBAIcdL/RMprvypKxM4jTOjwfAqHiVP9Y91F1tlSVibxKmfzj3T/1rP1BDWqUJWf8Aq2fqCH9W3r7FBplSVn/qm/qCb47f1D1QXShKzHFs/UlfjBtdMNa5QlZRjB3SOxvQe6qa2ShKxDHdh6qDHjcJlNbJQJWX+uZ1PoiMYz9X1TDY0SoqP6hv6h6qIr4G8g6C6GVaPhCdJ9VaG9ly7xGRhVrGnZXhvYegVjU8go+JCtZUhMKc9PZD4d4jaZ28J6p5IpxiBuLq6liG7j3SfDED3sFDhgI0vsCbeKeSGRsAboDr3laH0XATIj1WBlIdYHig9xEZb3vzRA631U8kTIapiCJhJUxZtpCsdSafzf2QbgWtEmb/AJiT7Wha8nEkX4KuT6Ivr6rG2k5p5Xj3CfKYMnwGs+PT3VnPiY6FHH2urKtVrhm1PjpC47WPERB+9LrZhsfSdyEtzCQRli/QO33TtP1c1e94ubyRe+qUnS5uEtfIBI1uPDvc6Kk1WkCCQehLf2Wu8/WerezEZRfwkeP9lW3iD5EOMAzHXxWAVhBlwB20M9d7LP8A1A/UPUK94dXpW8cgS4K6j+ImQZOXt2XlH1s1hfv/AHSjDk/f8rN/pFnF7D/ENPr9Qrjxxggaz0Mryg4e0CXP+/JFjWDTmWfNF6PTt4+2YInTRaTxhn2QvLMqRYC/QXSVahn5Ss3+35DxvQO/ETQbtcG9UaH4hZMPGS0iTrEWjrcLyFSpmflII3iwMGd/JVY2qfix+kRczrfX0V8tzUvGPc/4hpxImemko0fxFTPzOLfX+F4hrz2TZ1jz8k6veN49SP8AqD3/AIWHGfinKBkbmP0XkfiBMKyefkdXtcF+I2PbLuQ9HW9FU/8AELc1oy7n+F4/443UFUbq+erj27OPUou66i8R8cKJ/oqdYysftb1KIPh6Fa6wpEnnj/Zy2/8AIT7pRhm77+3oVjq7dYoPkg2DqR5Fb6eAp/JLSdZa8EjzFvVCvhMO0wXGTsIMWTFyRkzDqVJb1K30KdAQ5psdCRIsD16wbKyng21WzTyPP/5saRI6y3TxTqenMt+r318kTUA3F76rp0OGMEZ2tEXefiEBvTMADJtsQhjMPhWgu+KIi+R2eJn8rojb2V6mucyqPuf4Q+MPsH+VtoYajLg5rzEZSBkm0/qcD0smp1sNzB1F4IMfOT0PNpt5J1NY6uObSa10ua7NGZsGB3afrdc3H/iF7nAh0zaQ3LAmNBC9HSwcFrXczT8rWgAh7rfmzTYKvE8Ca8BrrQfzNFOACbQG302EarWIy4dz30+7vkOb5i3lhzHAjqfPZVtFWm4AvLnXJbAdEG4giAIkytWLwjxVGSvRFmjLcAQJGYFtjYrMzhmML5aWGZBqF8uA3jMQZvFlMG2lxQzlFMFomYJbI11OhMFbcJjaL6dQ/ChwDXZZDpOYgyIEEW3m689Ww1ZjTmp/EFodTNxBHMRfUSPVUsxNTPIblDrBznATORwDok9D38irE12cRiGwQWMAJgSCbSAd9b/cqttegGc9FhykEkiLGJEAiYBlcqpgXFsPeW6XbEDmk63JzR6XWp3DmNczMXOpy1pa7ma6QWgSB+qL6R0hVF+LqUw1mZtJsuAzBoGsWsBJWh+BY25YfCCuc/DMpB5Bmo2Rdxc0NeXx4bTvodQiMVzknwLdy0kyGzeYHus8po6LQzYepuhUpB0EEt3nW3a6yMqE/wClVbYFtnON9iQLELRiX02wH52Oc3Ncj5R2IlY6Vr0nwJ1fPkPdOKbR3n72RwuCL/lFgJkuAkHS88tr3QxGRjSdSJGVpnSwvprKnXkWiHgaQPAKmpVuO6ag5roAdcg3JaALTJEkg3A6SjV5RqBcCSL2vAaTI1CT+d+2WOhw4Co+qRzOAOsWAv4CB9FznVZe49SY8FuxGOGV4DQJ3AAm42j6LmUgVvnfpK1tPkjCqy9T7/sFaC0T+65VcM16unqVQ3KQCGAzebequaD29YUTCuStfCcgpS0lECfH2UQNM/YQQxXU57nwvc23+xsl+EXHsNJMARtdK6oBD22DiXN6wDf30Uw9TMDMfqvr4f2XobXuzAWF/Ejxv49E7qpfAdaHEHmzTpv5FXYV+ZpLTIFi3d06gWPSZWWi9paXCxLiI6AAR4nvCg2YWjLXRq35fUW90mBDGU6VWk7LW5mOnQkggkA98vaEcK/mc0GYNyNHDsuHhcQCWyW2c+JmDLxEx2stI9Xgca6oX1BcCxM812kQWA/LI18V53jFUvcTnbJIbExADWul0fll/wD69k1KsA59RjSGuLW6xlJdsNIuswqMe9zn5vhyRIvYCBA2Ewg7z25HZS6cuUB0yHNygzG0ST4Qq2Vw19Qf7GuFoLgSTvty7qqrj2Pc5zCRAYL3ywBaNjO/RUHicFj/AIT3ZMxc8Aw8GbFwsGg66Sg3UcUXBub84EEus0G1yNDb69V0sHiTPw3m5HLOjnTc9QdR5ry9THBrSQxzXZ5yuYWxDpNul2i/ZXYzG1hVa4U35cnKcpJHO6SOgyx9yg6URLgASIlvU7C/Uk+qpZxBjWtJEy98gzAI0Po6PVYeJYxzKb2llSmHu+UwWgjLoRJnKbz2WenSNVnIAQHS4mx2AgbxPuorqjFZnMkyC4OABi5EGB3JCX4zczTDSQ4NLdiBnHXWAPsLBRZVeWZiwNaDlJfAzTJvYyTBHYIYSm972tqVKYIgmCCS6MrbA312O99LB1Mdiw1sNOWIdMRBLoF+sOlZ6uL/AMsxLc7DMEkgc+20TYd1hrUeYBxzkOyuJBDSATsDZxjr2TYYxm+E3Q2AcRqHCLu07AEqo0PYaxJectM6OEEuGfVwOmomTNlTTxTGVg9lPMQGO0zS6Wu1N5AgeUKhjJ5KjRLQ4EG2pMzOsGOh9EtAEvDg10WAuLXgTpNgfMKju4nilcw5oY0OvqGuJFoAAOhA6/VGriaji95e0G8ANkRoZk6H76Dl1gSQS7LEusCQTmnpYS2I/lMI0bmLstzMASWzp3lQdriNdtNkOGZzgcrg5wyxAgMBiwm5XOpV3CIlv/EiYOxJ9PNZsVWBIMOFxJOs2nW//ahFxykDqHbxIAE9xsit1fFPboXAQDdwgHcW1uqK9V1i5xJNyTc6m/X79aKpgjXTrJGul/dVY2sYaAb5RN/VTUoV3zb7tCspBZacStAII3PhP7Ljy5bWfldTqNnXyWhr2+Pa377LJG8eR28EoBGnL4DVZa2OiKwStxAN9PqsTQDe89ZgK1qzTV5rIF6qSkqJqzOUVnkqIjFW4O5zhlLWgAnK1x5QBeJE7LThOC1C3M2qDrreLTpC1YxzWOzHmzTYm4NodbusdHEuJJLWtA77eQiV622vDcMqa06lM2i1idtHERbxT4nhtenTz03NdlOao0ZeXoW8xkaiOxRa5zsuWLy2czREeX1XSxuZtJ1iXOYbTfldmJjpF5U0ecx2AxJpvJLMobnIY5slp1sNY7LNwTgb6rSQ6GtIBO4JBi3TT1XVxHGQyi9rm3IIb1EtgGY3mCuLgOJOZRyAkc2YgA9gJPl7LU+GfTfQ4HnJb8SCHEXBs4SDN4BkbeK6OF4TQxDWGmxwLswkQL5d4EE5nNv0lcfg/E/htILHvNzlEgEkgmT5e638K4u6n/ltygNGZj5E1CZzZQDawi4myKo4fhm06ga/KT+aLtiDMwRoPTyXpsZjwKDW5soP5zeLtMEgayHCYXlqfDnvqOax7CC13MQW6gkwBNzsus3hFQNBriSScpNywtF4g2Bi9tgUAdxqhUyZ3Q9oaMwmC3MMzba6A+QQw/H6tGsC5j3gtIvDc4cG5D2Aym99Sqq2Bp/GDjDi6lmdkP57QSNpLhJ8VfxzIaEGlkIewNJM8oLw4WmB/CKw/wDylSs54qNY1uYvLMpkFzY7cth7arHRwj75KkB05uWMoaWyBe4OYaJ8BVl7i854YAcxO2l9dYCuqBwfTJvAe6TcXII9GkGFEO/BunNnMMHKQ0Rc25SZO/onoYMDNFTmBBzc2UmIMgHoTePVWt4gSDmDjI1guzbN0G0H1KwCoQXDKSHFpBzAaNN77ZosgtNHmaHRmyvcXloiGguMDrAHqqTUEui8bCLEgj8viY9FflDy0nWSMkBwAflJlxFzZvqrGYttMkNaYhhN+ZtwT1klzXRKKyVaHM0uObMC90aAE2EnWxg+B8Vqa4NOVoMtbsLEGXE3vrHkVU6g5+XQB4iAb35hbQDztBVha8Oc4Q6HGZJ6y42Fumw1RFdekAAHukETlH6rkgxf8wPktGEcXNytAGUG5/5Ty7ab9uyzvpgCXukxtGURY6rS6nlgPm4iJsASSR46+qKy18Q55kwb2MyLxfzTu+bexFgRF43/ALqiiZqOYZzNuXATm0N763Tmp3HgD6XS0O6NLW6etysbrkkxO3hpZWYmobTHgqQyVyvLWOV+ljCr2PVQanHgsIsDzGpP32QknQSY/tqi1ymdFMJ3PkoJ2j1Sh6If2QM+tA3uYt/ZCDvuj8T7KHxx1UwENUVZrDqorhjDW4XWvla/KBa4IF7yb2Ro4eqTALz2DZvvoLx0K9hgWVHN/wA6W5Yc2LAeOXRPQxAZu0ltwDNzI06G4v4r0NuFS4DjQ2RTDr7mCBpcZgAFo4hgcSGudVrU2DKWBojLzZgCbGBBOnTshjOM1XlwLnZGy7K61501IMAbd0uNwweyl8Z/IQOYCS1s2t2g+qvpHNq8BeAXPqMdlyggHNqAReO6DMCPitpjKQ9wykzAn/qFtcHFpa2XCZI6gAmYWNtZnwy4wXFwDR0DQ65GkEn2TVxow7LmnABuS6YBiWmO0tMK7jriMQYjK0MDIvyMHL4gzMFcyhxIZnEkS3K0NAiQS4nTpP0VJqPfU+UDM7W8AH3gIjrcOp3DyHQHNcYF4aQQRfqQFqrt5pFSH53GDHy5THvY+AsuXxSnVw9RtP4kgiLC4GaYIB6mfRaOIcMaAHVnl9TM0vYY/NGbzg/cKKzNq3qZSIbIPfMQSANdGgxsJQw+NNRsU2ucbSACSTJvEalungthc6mGFpgtyxDQ0gSRGYfMIGvchb8Dj5eajLS6H6TJL3A5t4DokoONw/BOcXZCRmOXKYsbmDm0PKR42WjE8PZTLGGo4tzw50kNyPsSWzbUXnRJj8WGPyjm5zMTa5cSepkwrsTXqOBDQWtc5znOe0AZTBJ1vcabxogOJc43EZGQ2RcGek3vln0WcPZEgwDIBJ2iLAdYcPRXDBS4Z3kXylojaDMG0X1VdJgzZgxoGgaN7XnYiwPn2QK2sYEWE/MRMEQJ8reg8E1FjGEkjmgy4nWA4ekkFLYh2UfmtfoIc3zIHp2RZmY52YNJiI1Agn3I1QWBtw+RBmwMki4dPkfdHDVHXEgBwdN5sR08Y90tKnzg8pbsNJAzXPuqqLznJAgGR2gkx3t/CC8lgywJJAOpsew6TdF2YnSXCI7QCJnYQFS4ZYLd5M72jzWd+KOUNb1+a19bDtdZtkS3GPC4o53PAIJlpmIGmgjsrAVSKJBt6/yrg0TE38x5LPL2x7pwOoRbP/SjWOjba2s63UyulZRY0DqmPb781WGFMGzuo1DDsjHihkU+H3QGZUy66/RAdyg4jqgLWgafWfqoXJQoqglo6KIz9x/dFRWjB8Te6oaReQ0El0GOWJstFWWQSZNnDckHSfRcmhVArPizreEZQra+Ibllx2Ftz5Lu06dCiG0w4XFQEvDheMw06DQeqq4tiATTiIBDQ25AaBm372K4lPiFVtIsFmkgnciNuwWp2Bf8JtZzpBLg3xAaTaNI+iouxeKcWEt5iZEm0C5PosPD8H8QmQbkjl0bMDMbRl0TYXd2jgNDfMZGhO0EnyXoOE1BTDm5SSYmx+SIt2lztN5RXBdww0nDMPzTYiSGuymDcarTUeLZv1S6RMgXg+nutPHH021iQCWva0wDAk38vlB9VRjsS8CYs8kEATmmJG56IgYuoa9VoY05y8uHNcCBaTaAGArVjMfnfLgA0uzkHQuy7+OWwC5+EwWI+KXtpGGjmFwGtjS/jNlfWw8QXw4kZrEwx0xBEDvv0UU1MOqg84DWgASDBEuMD/ycdVRRoPY+ox1mucScogGDbL01Vzq78/wxoA12VumhHnCVtYufzHlDm6bjKJj0Hug1V3hgdkdsw68xcSSZ3Dh2V2KxUmkSP9N5jN80yCSNrglczGY5nw3ZWw81YmPlZaw9/spA1xc15IyOY4CNTDgD4GXDqg2/1Ic4wRngkNEuJBkx5d1XRpTZxtBLYPNINw4edh9VZw0MAhwAOUgEazAie1lmwNN7mh4GtpzCx1uPCPOUGnFVIyiCDmuAOpF4GjYIVAZLhmAubjobRuo90OIvJBJDjeTbXpbTsg8F0kE2mw0J7+SgspsIEWyxmF7uEi3ZRtYEDLqAQfGSFK9YSYmzQABtEz5BcmrVDXS3SBP+49US3F+Id0Mbz+3gla/f2/hKXgi0/fVEADUrnfbFupn7+WicVO6ge2JkdPvsiCEPR2u+5/lO07qsO7W8lY0/crIdKCPuUCyd0GgD7CCwnukv29EM3ko2eqKbJ1+iJB+7KvIoe6Az1Q+J3HqhPh7pHCeiobOOqirDG9EU9IpxLZqOdJvA6aAC8LVg8I3WqxzWOHI4WM9Y3WWjhcxkEWuQT82nTQ3XTrV+WlaHMm2x5pHfSy9DavFgNou7gD9wtDAG0H06uYOgPYNcpI26Zj9hJxGrOZwIuR29tguRUzPcTfYHtG3sop8/MRMbWt9V0cJi3U2gucSwg5b/AC5XZjA2u5ZjwqoKRqkgMzMBBOX5iYP/ABkETOq1U8NTDJJJdexENyxa/WR762QYqtdrjTc53NBJmTuA2D4ArqYOmQ9jntLWtMS7lvNvqlwuFYajvhtkDmY51jGWYIjWSL9lONYlzhDhliI3Ik5rnf8Aug6XEuJj4bmsdcvAkHVsGwjUbea51SqRyNlvKC9uwdTz6iNbA+M9bUvxQDaTTqxxO1/lOt+gCpq1nOkEFpMuLgLumdT0M6eCgfCVYrywgf8A1wSQbSHZrazBt5Jm5nVfmkOtnI6tykCOkqhuHcw5pPM009jIAAvMkaxbwC2/HcXMflAgNbpy2A6Wk39UGytw5lMvEMFmv5gS55iXDeATmHkFycNUNxAgtIBMWmP4C0V8R8Rohw5bECZNjvpGvXVZmBgIhmU2MZnW5htog0U2uqGW5Rq1wI0vr2QdiBSaALukAC5vrEeauY6J1BkR4hoiOnRKymAZddxg31zZosenluoKarAC97hLoMDoALAjrqqnVokAbHwGyTH4kgQ3eSewzbekLCx8731N/v0UqXli/wCO4SDcXuo0iO3SEzCIuJCDQNli1z0ragFhPhCsBG/90IUpsHYnqoh5GyZVuYjlTVOQNfoUzSOvkqb7fRNKgsaQf4Ry+H7qnM0GU+buEFoA6KNcOiraR2TlylU7nTr4eWyQRuk+IN4S/FB0T2asPlHio5pnT0VDnnqE4PVU1aD92UVWUdVFRkpVSC28S8WFpsVu4kcxEkjSXa2/6hRRd22jF4Z1Si2q0TTPU3+YC47n6Kyvg2ChmbE53AQDpkGpPc2sooqLsdxMtwT6ZAc3NlaSAbk9DoIkrG4Zm5ZmzSOlxJF9LlRRQ+12DOWm+pIgHl/2kObmgRABB+iz43E/Ec7KCZIMHaBB1PioolFFG9ZpLZIgBtoIbsfGPddPG1YBNIBranKWR8jQ3Y6EyoooMWIxZy0wbwXmIiASCJ6zJUNdrmPdkAzA5R+hzIII8VFFRdxfEuIBfHyNNtcp69d1ip5y5oAkEtGo3gt+oUUUVpqSC8E8xJad4ggwD1kaqjHYvmgWIA5teh38FFFGbWTEVLjp06eu9kQwG5Hae8W/dRRYY+aYSE2c7KKLOshm6pg1RRKqPcrWnl9pQURYUOvePdM+0fcqKJYsSw1UcN5t4BRRXjxlXC02Tpeb/dlGbxfpqIRUUv2mEc0pskDaZ0j91FE0LmjZKD3UUVhEObt6IKKKaP/Z"/>
          <p:cNvSpPr>
            <a:spLocks noChangeAspect="1" noChangeArrowheads="1"/>
          </p:cNvSpPr>
          <p:nvPr/>
        </p:nvSpPr>
        <p:spPr bwMode="auto">
          <a:xfrm>
            <a:off x="155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QUEhQWFhQXGBcVFhUXFhgYGBUWGBYXGBgaGBYYHCggGBolHBQXITEkJSkrLi8uHB8zODMsNygtLisBCgoKDg0OGhAQGiwkHCQsLCwsLCwsLCwsLCwsLCwsLCwsLCwsLCwsLCwsLCwsLCwsLCwsLCwsLCwsLCwsLCwsLP/AABEIALcBEwMBIgACEQEDEQH/xAAbAAACAwEBAQAAAAAAAAAAAAABAgADBAUGB//EADsQAAEDAgQEBAQFAgYCAwAAAAEAAhEDIQQSMUEFIlFhcYGRoRMysfAGQlLB0RThFjNDYnLxkqIVI1P/xAAYAQEBAQEBAAAAAAAAAAAAAAAAAQIDBP/EAB8RAQEBAAICAwEBAAAAAAAAAAABEQISEyExQVEDFP/aAAwDAQACEQMRAD8A+pBMEoTBaDBFKigZFKigaUUqiBkUqKBlEFEBUQRQFRBGFBFFIQQFRBRAVEFEBQUUTRFIUUTQIUhRRUCEpCZAohSEpCdKqFIQhMUCiEhFRFDCBMEgRCjR5RlKCioGlFLKiB5RlJKMoGRlLKkoGlGUsqSgaUZSypKBpRlIpKB5UlLKkoCogogKiEqSgKiEqSgKiWVJQFRCUJQFBSUEEQUKBQQoFRKVUFRKigqBRBXLq8ewzcwdWpgt1Ga/kNSfBa8FjGVWNqUzLXXB/kbFRWqU0quUZQWSpKSUZQPKMpJRlA8qSklGUDypKWVJQPKkpZUlA8qSklGUDSpKWVJQNKkpZUlA0qSllSUDSpKWVJQFSUJQlA0qSllSUBlSUsoSgaUCUJQlAZSkqEpSUBUSyoiPgrr3XV4LxJ9EuymzhzAkxNungvPucradeArrOPeYX8XVWkWBEAQZ9dV1P8VOI/KPAfySvmNPEGVtoYuTCi+30Cn+J3z8zT4tEey10PxOTq1p8JH1lfPRiANzKvoYvuh7fSqf4hp/mBHexC0jjNG01AJ0kEfsvlDMW4H5j+3otTa8t8ENfV2YthsHtJOgzBWuqAAkmwuvlNTHOLWndu620uMuAkSPB0e6GvZVfxJTaYLXaxt+5WGl+JKhe6zQwdQZ7XPYLx78c50+IJkzp5I1eIPhwtzEG5mLQr6NfSuE8RFZgdEHcTPmOy2yvnnDOOfDploaZI+YH08l2cD+J+QfE+YdN+mqi69XKkrh0/xCwib+yqxH4optIGVxPaLdNe6Ya9DKMryPD/xlmcRUpFo/U0zGvzDZb6X4ool4YcwBAIcdL/RMprvypKxM4jTOjwfAqHiVP9Y91F1tlSVibxKmfzj3T/1rP1BDWqUJWf8Aq2fqCH9W3r7FBplSVn/qm/qCb47f1D1QXShKzHFs/UlfjBtdMNa5QlZRjB3SOxvQe6qa2ShKxDHdh6qDHjcJlNbJQJWX+uZ1PoiMYz9X1TDY0SoqP6hv6h6qIr4G8g6C6GVaPhCdJ9VaG9ly7xGRhVrGnZXhvYegVjU8go+JCtZUhMKc9PZD4d4jaZ28J6p5IpxiBuLq6liG7j3SfDED3sFDhgI0vsCbeKeSGRsAboDr3laH0XATIj1WBlIdYHig9xEZb3vzRA631U8kTIapiCJhJUxZtpCsdSafzf2QbgWtEmb/AJiT7Wha8nEkX4KuT6Ivr6rG2k5p5Xj3CfKYMnwGs+PT3VnPiY6FHH2urKtVrhm1PjpC47WPERB+9LrZhsfSdyEtzCQRli/QO33TtP1c1e94ubyRe+qUnS5uEtfIBI1uPDvc6Kk1WkCCQehLf2Wu8/WerezEZRfwkeP9lW3iD5EOMAzHXxWAVhBlwB20M9d7LP8A1A/UPUK94dXpW8cgS4K6j+ImQZOXt2XlH1s1hfv/AHSjDk/f8rN/pFnF7D/ENPr9Qrjxxggaz0Mryg4e0CXP+/JFjWDTmWfNF6PTt4+2YInTRaTxhn2QvLMqRYC/QXSVahn5Ss3+35DxvQO/ETQbtcG9UaH4hZMPGS0iTrEWjrcLyFSpmflII3iwMGd/JVY2qfix+kRczrfX0V8tzUvGPc/4hpxImemko0fxFTPzOLfX+F4hrz2TZ1jz8k6veN49SP8AqD3/AIWHGfinKBkbmP0XkfiBMKyefkdXtcF+I2PbLuQ9HW9FU/8AELc1oy7n+F4/443UFUbq+erj27OPUou66i8R8cKJ/oqdYysftb1KIPh6Fa6wpEnnj/Zy2/8AIT7pRhm77+3oVjq7dYoPkg2DqR5Fb6eAp/JLSdZa8EjzFvVCvhMO0wXGTsIMWTFyRkzDqVJb1K30KdAQ5psdCRIsD16wbKyng21WzTyPP/5saRI6y3TxTqenMt+r318kTUA3F76rp0OGMEZ2tEXefiEBvTMADJtsQhjMPhWgu+KIi+R2eJn8rojb2V6mucyqPuf4Q+MPsH+VtoYajLg5rzEZSBkm0/qcD0smp1sNzB1F4IMfOT0PNpt5J1NY6uObSa10ua7NGZsGB3afrdc3H/iF7nAh0zaQ3LAmNBC9HSwcFrXczT8rWgAh7rfmzTYKvE8Ca8BrrQfzNFOACbQG302EarWIy4dz30+7vkOb5i3lhzHAjqfPZVtFWm4AvLnXJbAdEG4giAIkytWLwjxVGSvRFmjLcAQJGYFtjYrMzhmML5aWGZBqF8uA3jMQZvFlMG2lxQzlFMFomYJbI11OhMFbcJjaL6dQ/ChwDXZZDpOYgyIEEW3m689Ww1ZjTmp/EFodTNxBHMRfUSPVUsxNTPIblDrBznATORwDok9D38irE12cRiGwQWMAJgSCbSAd9b/cqttegGc9FhykEkiLGJEAiYBlcqpgXFsPeW6XbEDmk63JzR6XWp3DmNczMXOpy1pa7ma6QWgSB+qL6R0hVF+LqUw1mZtJsuAzBoGsWsBJWh+BY25YfCCuc/DMpB5Bmo2Rdxc0NeXx4bTvodQiMVzknwLdy0kyGzeYHus8po6LQzYepuhUpB0EEt3nW3a6yMqE/wClVbYFtnON9iQLELRiX02wH52Oc3Ncj5R2IlY6Vr0nwJ1fPkPdOKbR3n72RwuCL/lFgJkuAkHS88tr3QxGRjSdSJGVpnSwvprKnXkWiHgaQPAKmpVuO6ag5roAdcg3JaALTJEkg3A6SjV5RqBcCSL2vAaTI1CT+d+2WOhw4Co+qRzOAOsWAv4CB9FznVZe49SY8FuxGOGV4DQJ3AAm42j6LmUgVvnfpK1tPkjCqy9T7/sFaC0T+65VcM16unqVQ3KQCGAzebequaD29YUTCuStfCcgpS0lECfH2UQNM/YQQxXU57nwvc23+xsl+EXHsNJMARtdK6oBD22DiXN6wDf30Uw9TMDMfqvr4f2XobXuzAWF/Ejxv49E7qpfAdaHEHmzTpv5FXYV+ZpLTIFi3d06gWPSZWWi9paXCxLiI6AAR4nvCg2YWjLXRq35fUW90mBDGU6VWk7LW5mOnQkggkA98vaEcK/mc0GYNyNHDsuHhcQCWyW2c+JmDLxEx2stI9Xgca6oX1BcCxM812kQWA/LI18V53jFUvcTnbJIbExADWul0fll/wD69k1KsA59RjSGuLW6xlJdsNIuswqMe9zn5vhyRIvYCBA2Ewg7z25HZS6cuUB0yHNygzG0ST4Qq2Vw19Qf7GuFoLgSTvty7qqrj2Pc5zCRAYL3ywBaNjO/RUHicFj/AIT3ZMxc8Aw8GbFwsGg66Sg3UcUXBub84EEus0G1yNDb69V0sHiTPw3m5HLOjnTc9QdR5ry9THBrSQxzXZ5yuYWxDpNul2i/ZXYzG1hVa4U35cnKcpJHO6SOgyx9yg6URLgASIlvU7C/Uk+qpZxBjWtJEy98gzAI0Po6PVYeJYxzKb2llSmHu+UwWgjLoRJnKbz2WenSNVnIAQHS4mx2AgbxPuorqjFZnMkyC4OABi5EGB3JCX4zczTDSQ4NLdiBnHXWAPsLBRZVeWZiwNaDlJfAzTJvYyTBHYIYSm972tqVKYIgmCCS6MrbA312O99LB1Mdiw1sNOWIdMRBLoF+sOlZ6uL/AMsxLc7DMEkgc+20TYd1hrUeYBxzkOyuJBDSATsDZxjr2TYYxm+E3Q2AcRqHCLu07AEqo0PYaxJectM6OEEuGfVwOmomTNlTTxTGVg9lPMQGO0zS6Wu1N5AgeUKhjJ5KjRLQ4EG2pMzOsGOh9EtAEvDg10WAuLXgTpNgfMKju4nilcw5oY0OvqGuJFoAAOhA6/VGriaji95e0G8ANkRoZk6H76Dl1gSQS7LEusCQTmnpYS2I/lMI0bmLstzMASWzp3lQdriNdtNkOGZzgcrg5wyxAgMBiwm5XOpV3CIlv/EiYOxJ9PNZsVWBIMOFxJOs2nW//ahFxykDqHbxIAE9xsit1fFPboXAQDdwgHcW1uqK9V1i5xJNyTc6m/X79aKpgjXTrJGul/dVY2sYaAb5RN/VTUoV3zb7tCspBZacStAII3PhP7Ljy5bWfldTqNnXyWhr2+Pa377LJG8eR28EoBGnL4DVZa2OiKwStxAN9PqsTQDe89ZgK1qzTV5rIF6qSkqJqzOUVnkqIjFW4O5zhlLWgAnK1x5QBeJE7LThOC1C3M2qDrreLTpC1YxzWOzHmzTYm4NodbusdHEuJJLWtA77eQiV622vDcMqa06lM2i1idtHERbxT4nhtenTz03NdlOao0ZeXoW8xkaiOxRa5zsuWLy2czREeX1XSxuZtJ1iXOYbTfldmJjpF5U0ecx2AxJpvJLMobnIY5slp1sNY7LNwTgb6rSQ6GtIBO4JBi3TT1XVxHGQyi9rm3IIb1EtgGY3mCuLgOJOZRyAkc2YgA9gJPl7LU+GfTfQ4HnJb8SCHEXBs4SDN4BkbeK6OF4TQxDWGmxwLswkQL5d4EE5nNv0lcfg/E/htILHvNzlEgEkgmT5e638K4u6n/ltygNGZj5E1CZzZQDawi4myKo4fhm06ga/KT+aLtiDMwRoPTyXpsZjwKDW5soP5zeLtMEgayHCYXlqfDnvqOax7CC13MQW6gkwBNzsus3hFQNBriSScpNywtF4g2Bi9tgUAdxqhUyZ3Q9oaMwmC3MMzba6A+QQw/H6tGsC5j3gtIvDc4cG5D2Aym99Sqq2Bp/GDjDi6lmdkP57QSNpLhJ8VfxzIaEGlkIewNJM8oLw4WmB/CKw/wDylSs54qNY1uYvLMpkFzY7cth7arHRwj75KkB05uWMoaWyBe4OYaJ8BVl7i854YAcxO2l9dYCuqBwfTJvAe6TcXII9GkGFEO/BunNnMMHKQ0Rc25SZO/onoYMDNFTmBBzc2UmIMgHoTePVWt4gSDmDjI1guzbN0G0H1KwCoQXDKSHFpBzAaNN77ZosgtNHmaHRmyvcXloiGguMDrAHqqTUEui8bCLEgj8viY9FflDy0nWSMkBwAflJlxFzZvqrGYttMkNaYhhN+ZtwT1klzXRKKyVaHM0uObMC90aAE2EnWxg+B8Vqa4NOVoMtbsLEGXE3vrHkVU6g5+XQB4iAb35hbQDztBVha8Oc4Q6HGZJ6y42Fumw1RFdekAAHukETlH6rkgxf8wPktGEcXNytAGUG5/5Ty7ab9uyzvpgCXukxtGURY6rS6nlgPm4iJsASSR46+qKy18Q55kwb2MyLxfzTu+bexFgRF43/ALqiiZqOYZzNuXATm0N763Tmp3HgD6XS0O6NLW6etysbrkkxO3hpZWYmobTHgqQyVyvLWOV+ljCr2PVQanHgsIsDzGpP32QknQSY/tqi1ymdFMJ3PkoJ2j1Sh6If2QM+tA3uYt/ZCDvuj8T7KHxx1UwENUVZrDqorhjDW4XWvla/KBa4IF7yb2Ro4eqTALz2DZvvoLx0K9hgWVHN/wA6W5Yc2LAeOXRPQxAZu0ltwDNzI06G4v4r0NuFS4DjQ2RTDr7mCBpcZgAFo4hgcSGudVrU2DKWBojLzZgCbGBBOnTshjOM1XlwLnZGy7K61501IMAbd0uNwweyl8Z/IQOYCS1s2t2g+qvpHNq8BeAXPqMdlyggHNqAReO6DMCPitpjKQ9wykzAn/qFtcHFpa2XCZI6gAmYWNtZnwy4wXFwDR0DQ65GkEn2TVxow7LmnABuS6YBiWmO0tMK7jriMQYjK0MDIvyMHL4gzMFcyhxIZnEkS3K0NAiQS4nTpP0VJqPfU+UDM7W8AH3gIjrcOp3DyHQHNcYF4aQQRfqQFqrt5pFSH53GDHy5THvY+AsuXxSnVw9RtP4kgiLC4GaYIB6mfRaOIcMaAHVnl9TM0vYY/NGbzg/cKKzNq3qZSIbIPfMQSANdGgxsJQw+NNRsU2ucbSACSTJvEalungthc6mGFpgtyxDQ0gSRGYfMIGvchb8Dj5eajLS6H6TJL3A5t4DokoONw/BOcXZCRmOXKYsbmDm0PKR42WjE8PZTLGGo4tzw50kNyPsSWzbUXnRJj8WGPyjm5zMTa5cSepkwrsTXqOBDQWtc5znOe0AZTBJ1vcabxogOJc43EZGQ2RcGek3vln0WcPZEgwDIBJ2iLAdYcPRXDBS4Z3kXylojaDMG0X1VdJgzZgxoGgaN7XnYiwPn2QK2sYEWE/MRMEQJ8reg8E1FjGEkjmgy4nWA4ekkFLYh2UfmtfoIc3zIHp2RZmY52YNJiI1Agn3I1QWBtw+RBmwMki4dPkfdHDVHXEgBwdN5sR08Y90tKnzg8pbsNJAzXPuqqLznJAgGR2gkx3t/CC8lgywJJAOpsew6TdF2YnSXCI7QCJnYQFS4ZYLd5M72jzWd+KOUNb1+a19bDtdZtkS3GPC4o53PAIJlpmIGmgjsrAVSKJBt6/yrg0TE38x5LPL2x7pwOoRbP/SjWOjba2s63UyulZRY0DqmPb781WGFMGzuo1DDsjHihkU+H3QGZUy66/RAdyg4jqgLWgafWfqoXJQoqglo6KIz9x/dFRWjB8Te6oaReQ0El0GOWJstFWWQSZNnDckHSfRcmhVArPizreEZQra+Ibllx2Ftz5Lu06dCiG0w4XFQEvDheMw06DQeqq4tiATTiIBDQ25AaBm372K4lPiFVtIsFmkgnciNuwWp2Bf8JtZzpBLg3xAaTaNI+iouxeKcWEt5iZEm0C5PosPD8H8QmQbkjl0bMDMbRl0TYXd2jgNDfMZGhO0EnyXoOE1BTDm5SSYmx+SIt2lztN5RXBdww0nDMPzTYiSGuymDcarTUeLZv1S6RMgXg+nutPHH021iQCWva0wDAk38vlB9VRjsS8CYs8kEATmmJG56IgYuoa9VoY05y8uHNcCBaTaAGArVjMfnfLgA0uzkHQuy7+OWwC5+EwWI+KXtpGGjmFwGtjS/jNlfWw8QXw4kZrEwx0xBEDvv0UU1MOqg84DWgASDBEuMD/ycdVRRoPY+ox1mucScogGDbL01Vzq78/wxoA12VumhHnCVtYufzHlDm6bjKJj0Hug1V3hgdkdsw68xcSSZ3Dh2V2KxUmkSP9N5jN80yCSNrglczGY5nw3ZWw81YmPlZaw9/spA1xc15IyOY4CNTDgD4GXDqg2/1Ic4wRngkNEuJBkx5d1XRpTZxtBLYPNINw4edh9VZw0MAhwAOUgEazAie1lmwNN7mh4GtpzCx1uPCPOUGnFVIyiCDmuAOpF4GjYIVAZLhmAubjobRuo90OIvJBJDjeTbXpbTsg8F0kE2mw0J7+SgspsIEWyxmF7uEi3ZRtYEDLqAQfGSFK9YSYmzQABtEz5BcmrVDXS3SBP+49US3F+Id0Mbz+3gla/f2/hKXgi0/fVEADUrnfbFupn7+WicVO6ge2JkdPvsiCEPR2u+5/lO07qsO7W8lY0/crIdKCPuUCyd0GgD7CCwnukv29EM3ko2eqKbJ1+iJB+7KvIoe6Az1Q+J3HqhPh7pHCeiobOOqirDG9EU9IpxLZqOdJvA6aAC8LVg8I3WqxzWOHI4WM9Y3WWjhcxkEWuQT82nTQ3XTrV+WlaHMm2x5pHfSy9DavFgNou7gD9wtDAG0H06uYOgPYNcpI26Zj9hJxGrOZwIuR29tguRUzPcTfYHtG3sop8/MRMbWt9V0cJi3U2gucSwg5b/AC5XZjA2u5ZjwqoKRqkgMzMBBOX5iYP/ABkETOq1U8NTDJJJdexENyxa/WR762QYqtdrjTc53NBJmTuA2D4ArqYOmQ9jntLWtMS7lvNvqlwuFYajvhtkDmY51jGWYIjWSL9lONYlzhDhliI3Ik5rnf8Aug6XEuJj4bmsdcvAkHVsGwjUbea51SqRyNlvKC9uwdTz6iNbA+M9bUvxQDaTTqxxO1/lOt+gCpq1nOkEFpMuLgLumdT0M6eCgfCVYrywgf8A1wSQbSHZrazBt5Jm5nVfmkOtnI6tykCOkqhuHcw5pPM009jIAAvMkaxbwC2/HcXMflAgNbpy2A6Wk39UGytw5lMvEMFmv5gS55iXDeATmHkFycNUNxAgtIBMWmP4C0V8R8Rohw5bECZNjvpGvXVZmBgIhmU2MZnW5htog0U2uqGW5Rq1wI0vr2QdiBSaALukAC5vrEeauY6J1BkR4hoiOnRKymAZddxg31zZosenluoKarAC97hLoMDoALAjrqqnVokAbHwGyTH4kgQ3eSewzbekLCx8731N/v0UqXli/wCO4SDcXuo0iO3SEzCIuJCDQNli1z0ragFhPhCsBG/90IUpsHYnqoh5GyZVuYjlTVOQNfoUzSOvkqb7fRNKgsaQf4Ry+H7qnM0GU+buEFoA6KNcOiraR2TlylU7nTr4eWyQRuk+IN4S/FB0T2asPlHio5pnT0VDnnqE4PVU1aD92UVWUdVFRkpVSC28S8WFpsVu4kcxEkjSXa2/6hRRd22jF4Z1Si2q0TTPU3+YC47n6Kyvg2ChmbE53AQDpkGpPc2sooqLsdxMtwT6ZAc3NlaSAbk9DoIkrG4Zm5ZmzSOlxJF9LlRRQ+12DOWm+pIgHl/2kObmgRABB+iz43E/Ec7KCZIMHaBB1PioolFFG9ZpLZIgBtoIbsfGPddPG1YBNIBranKWR8jQ3Y6EyoooMWIxZy0wbwXmIiASCJ6zJUNdrmPdkAzA5R+hzIII8VFFRdxfEuIBfHyNNtcp69d1ip5y5oAkEtGo3gt+oUUUVpqSC8E8xJad4ggwD1kaqjHYvmgWIA5teh38FFFGbWTEVLjp06eu9kQwG5Hae8W/dRRYY+aYSE2c7KKLOshm6pg1RRKqPcrWnl9pQURYUOvePdM+0fcqKJYsSw1UcN5t4BRRXjxlXC02Tpeb/dlGbxfpqIRUUv2mEc0pskDaZ0j91FE0LmjZKD3UUVhEObt6IKKKaP/Z"/>
          <p:cNvSpPr>
            <a:spLocks noChangeAspect="1" noChangeArrowheads="1"/>
          </p:cNvSpPr>
          <p:nvPr/>
        </p:nvSpPr>
        <p:spPr bwMode="auto">
          <a:xfrm>
            <a:off x="307975" y="-16383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QUEhQWFhQXGBcVFhUXFhgYGBUWGBYXGBgaGBYYHCggGBolHBQXITEkJSkrLi8uHB8zODMsNygtLisBCgoKDg0OGhAQGiwkHCQsLCwsLCwsLCwsLCwsLCwsLCwsLCwsLCwsLCwsLCwsLCwsLCwsLCwsLCwsLCwsLCwsLP/AABEIALcBEwMBIgACEQEDEQH/xAAbAAACAwEBAQAAAAAAAAAAAAABAgADBAUGB//EADsQAAEDAgQEBAQFAgYCAwAAAAEAAhEDIQQSMUEFIlFhcYGRoRMysfAGQlLB0RThFjNDYnLxkqIVI1P/xAAYAQEBAQEBAAAAAAAAAAAAAAAAAQIDBP/EAB8RAQEBAAICAwEBAAAAAAAAAAABEQISEyExQVEDFP/aAAwDAQACEQMRAD8A+pBMEoTBaDBFKigZFKigaUUqiBkUqKBlEFEBUQRQFRBGFBFFIQQFRBRAVEFEBQUUTRFIUUTQIUhRRUCEpCZAohSEpCdKqFIQhMUCiEhFRFDCBMEgRCjR5RlKCioGlFLKiB5RlJKMoGRlLKkoGlGUsqSgaUZSypKBpRlIpKB5UlLKkoCogogKiEqSgKiEqSgKiWVJQFRCUJQFBSUEEQUKBQQoFRKVUFRKigqBRBXLq8ewzcwdWpgt1Ga/kNSfBa8FjGVWNqUzLXXB/kbFRWqU0quUZQWSpKSUZQPKMpJRlA8qSklGUDypKWVJQPKkpZUlA8qSklGUDSpKWVJQNKkpZUlA0qSllSUDSpKWVJQFSUJQlA0qSllSUBlSUsoSgaUCUJQlAZSkqEpSUBUSyoiPgrr3XV4LxJ9EuymzhzAkxNungvPucradeArrOPeYX8XVWkWBEAQZ9dV1P8VOI/KPAfySvmNPEGVtoYuTCi+30Cn+J3z8zT4tEey10PxOTq1p8JH1lfPRiANzKvoYvuh7fSqf4hp/mBHexC0jjNG01AJ0kEfsvlDMW4H5j+3otTa8t8ENfV2YthsHtJOgzBWuqAAkmwuvlNTHOLWndu620uMuAkSPB0e6GvZVfxJTaYLXaxt+5WGl+JKhe6zQwdQZ7XPYLx78c50+IJkzp5I1eIPhwtzEG5mLQr6NfSuE8RFZgdEHcTPmOy2yvnnDOOfDploaZI+YH08l2cD+J+QfE+YdN+mqi69XKkrh0/xCwib+yqxH4optIGVxPaLdNe6Ya9DKMryPD/xlmcRUpFo/U0zGvzDZb6X4ool4YcwBAIcdL/RMprvypKxM4jTOjwfAqHiVP9Y91F1tlSVibxKmfzj3T/1rP1BDWqUJWf8Aq2fqCH9W3r7FBplSVn/qm/qCb47f1D1QXShKzHFs/UlfjBtdMNa5QlZRjB3SOxvQe6qa2ShKxDHdh6qDHjcJlNbJQJWX+uZ1PoiMYz9X1TDY0SoqP6hv6h6qIr4G8g6C6GVaPhCdJ9VaG9ly7xGRhVrGnZXhvYegVjU8go+JCtZUhMKc9PZD4d4jaZ28J6p5IpxiBuLq6liG7j3SfDED3sFDhgI0vsCbeKeSGRsAboDr3laH0XATIj1WBlIdYHig9xEZb3vzRA631U8kTIapiCJhJUxZtpCsdSafzf2QbgWtEmb/AJiT7Wha8nEkX4KuT6Ivr6rG2k5p5Xj3CfKYMnwGs+PT3VnPiY6FHH2urKtVrhm1PjpC47WPERB+9LrZhsfSdyEtzCQRli/QO33TtP1c1e94ubyRe+qUnS5uEtfIBI1uPDvc6Kk1WkCCQehLf2Wu8/WerezEZRfwkeP9lW3iD5EOMAzHXxWAVhBlwB20M9d7LP8A1A/UPUK94dXpW8cgS4K6j+ImQZOXt2XlH1s1hfv/AHSjDk/f8rN/pFnF7D/ENPr9Qrjxxggaz0Mryg4e0CXP+/JFjWDTmWfNF6PTt4+2YInTRaTxhn2QvLMqRYC/QXSVahn5Ss3+35DxvQO/ETQbtcG9UaH4hZMPGS0iTrEWjrcLyFSpmflII3iwMGd/JVY2qfix+kRczrfX0V8tzUvGPc/4hpxImemko0fxFTPzOLfX+F4hrz2TZ1jz8k6veN49SP8AqD3/AIWHGfinKBkbmP0XkfiBMKyefkdXtcF+I2PbLuQ9HW9FU/8AELc1oy7n+F4/443UFUbq+erj27OPUou66i8R8cKJ/oqdYysftb1KIPh6Fa6wpEnnj/Zy2/8AIT7pRhm77+3oVjq7dYoPkg2DqR5Fb6eAp/JLSdZa8EjzFvVCvhMO0wXGTsIMWTFyRkzDqVJb1K30KdAQ5psdCRIsD16wbKyng21WzTyPP/5saRI6y3TxTqenMt+r318kTUA3F76rp0OGMEZ2tEXefiEBvTMADJtsQhjMPhWgu+KIi+R2eJn8rojb2V6mucyqPuf4Q+MPsH+VtoYajLg5rzEZSBkm0/qcD0smp1sNzB1F4IMfOT0PNpt5J1NY6uObSa10ua7NGZsGB3afrdc3H/iF7nAh0zaQ3LAmNBC9HSwcFrXczT8rWgAh7rfmzTYKvE8Ca8BrrQfzNFOACbQG302EarWIy4dz30+7vkOb5i3lhzHAjqfPZVtFWm4AvLnXJbAdEG4giAIkytWLwjxVGSvRFmjLcAQJGYFtjYrMzhmML5aWGZBqF8uA3jMQZvFlMG2lxQzlFMFomYJbI11OhMFbcJjaL6dQ/ChwDXZZDpOYgyIEEW3m689Ww1ZjTmp/EFodTNxBHMRfUSPVUsxNTPIblDrBznATORwDok9D38irE12cRiGwQWMAJgSCbSAd9b/cqttegGc9FhykEkiLGJEAiYBlcqpgXFsPeW6XbEDmk63JzR6XWp3DmNczMXOpy1pa7ma6QWgSB+qL6R0hVF+LqUw1mZtJsuAzBoGsWsBJWh+BY25YfCCuc/DMpB5Bmo2Rdxc0NeXx4bTvodQiMVzknwLdy0kyGzeYHus8po6LQzYepuhUpB0EEt3nW3a6yMqE/wClVbYFtnON9iQLELRiX02wH52Oc3Ncj5R2IlY6Vr0nwJ1fPkPdOKbR3n72RwuCL/lFgJkuAkHS88tr3QxGRjSdSJGVpnSwvprKnXkWiHgaQPAKmpVuO6ag5roAdcg3JaALTJEkg3A6SjV5RqBcCSL2vAaTI1CT+d+2WOhw4Co+qRzOAOsWAv4CB9FznVZe49SY8FuxGOGV4DQJ3AAm42j6LmUgVvnfpK1tPkjCqy9T7/sFaC0T+65VcM16unqVQ3KQCGAzebequaD29YUTCuStfCcgpS0lECfH2UQNM/YQQxXU57nwvc23+xsl+EXHsNJMARtdK6oBD22DiXN6wDf30Uw9TMDMfqvr4f2XobXuzAWF/Ejxv49E7qpfAdaHEHmzTpv5FXYV+ZpLTIFi3d06gWPSZWWi9paXCxLiI6AAR4nvCg2YWjLXRq35fUW90mBDGU6VWk7LW5mOnQkggkA98vaEcK/mc0GYNyNHDsuHhcQCWyW2c+JmDLxEx2stI9Xgca6oX1BcCxM812kQWA/LI18V53jFUvcTnbJIbExADWul0fll/wD69k1KsA59RjSGuLW6xlJdsNIuswqMe9zn5vhyRIvYCBA2Ewg7z25HZS6cuUB0yHNygzG0ST4Qq2Vw19Qf7GuFoLgSTvty7qqrj2Pc5zCRAYL3ywBaNjO/RUHicFj/AIT3ZMxc8Aw8GbFwsGg66Sg3UcUXBub84EEus0G1yNDb69V0sHiTPw3m5HLOjnTc9QdR5ry9THBrSQxzXZ5yuYWxDpNul2i/ZXYzG1hVa4U35cnKcpJHO6SOgyx9yg6URLgASIlvU7C/Uk+qpZxBjWtJEy98gzAI0Po6PVYeJYxzKb2llSmHu+UwWgjLoRJnKbz2WenSNVnIAQHS4mx2AgbxPuorqjFZnMkyC4OABi5EGB3JCX4zczTDSQ4NLdiBnHXWAPsLBRZVeWZiwNaDlJfAzTJvYyTBHYIYSm972tqVKYIgmCCS6MrbA312O99LB1Mdiw1sNOWIdMRBLoF+sOlZ6uL/AMsxLc7DMEkgc+20TYd1hrUeYBxzkOyuJBDSATsDZxjr2TYYxm+E3Q2AcRqHCLu07AEqo0PYaxJectM6OEEuGfVwOmomTNlTTxTGVg9lPMQGO0zS6Wu1N5AgeUKhjJ5KjRLQ4EG2pMzOsGOh9EtAEvDg10WAuLXgTpNgfMKju4nilcw5oY0OvqGuJFoAAOhA6/VGriaji95e0G8ANkRoZk6H76Dl1gSQS7LEusCQTmnpYS2I/lMI0bmLstzMASWzp3lQdriNdtNkOGZzgcrg5wyxAgMBiwm5XOpV3CIlv/EiYOxJ9PNZsVWBIMOFxJOs2nW//ahFxykDqHbxIAE9xsit1fFPboXAQDdwgHcW1uqK9V1i5xJNyTc6m/X79aKpgjXTrJGul/dVY2sYaAb5RN/VTUoV3zb7tCspBZacStAII3PhP7Ljy5bWfldTqNnXyWhr2+Pa377LJG8eR28EoBGnL4DVZa2OiKwStxAN9PqsTQDe89ZgK1qzTV5rIF6qSkqJqzOUVnkqIjFW4O5zhlLWgAnK1x5QBeJE7LThOC1C3M2qDrreLTpC1YxzWOzHmzTYm4NodbusdHEuJJLWtA77eQiV622vDcMqa06lM2i1idtHERbxT4nhtenTz03NdlOao0ZeXoW8xkaiOxRa5zsuWLy2czREeX1XSxuZtJ1iXOYbTfldmJjpF5U0ecx2AxJpvJLMobnIY5slp1sNY7LNwTgb6rSQ6GtIBO4JBi3TT1XVxHGQyi9rm3IIb1EtgGY3mCuLgOJOZRyAkc2YgA9gJPl7LU+GfTfQ4HnJb8SCHEXBs4SDN4BkbeK6OF4TQxDWGmxwLswkQL5d4EE5nNv0lcfg/E/htILHvNzlEgEkgmT5e638K4u6n/ltygNGZj5E1CZzZQDawi4myKo4fhm06ga/KT+aLtiDMwRoPTyXpsZjwKDW5soP5zeLtMEgayHCYXlqfDnvqOax7CC13MQW6gkwBNzsus3hFQNBriSScpNywtF4g2Bi9tgUAdxqhUyZ3Q9oaMwmC3MMzba6A+QQw/H6tGsC5j3gtIvDc4cG5D2Aym99Sqq2Bp/GDjDi6lmdkP57QSNpLhJ8VfxzIaEGlkIewNJM8oLw4WmB/CKw/wDylSs54qNY1uYvLMpkFzY7cth7arHRwj75KkB05uWMoaWyBe4OYaJ8BVl7i854YAcxO2l9dYCuqBwfTJvAe6TcXII9GkGFEO/BunNnMMHKQ0Rc25SZO/onoYMDNFTmBBzc2UmIMgHoTePVWt4gSDmDjI1guzbN0G0H1KwCoQXDKSHFpBzAaNN77ZosgtNHmaHRmyvcXloiGguMDrAHqqTUEui8bCLEgj8viY9FflDy0nWSMkBwAflJlxFzZvqrGYttMkNaYhhN+ZtwT1klzXRKKyVaHM0uObMC90aAE2EnWxg+B8Vqa4NOVoMtbsLEGXE3vrHkVU6g5+XQB4iAb35hbQDztBVha8Oc4Q6HGZJ6y42Fumw1RFdekAAHukETlH6rkgxf8wPktGEcXNytAGUG5/5Ty7ab9uyzvpgCXukxtGURY6rS6nlgPm4iJsASSR46+qKy18Q55kwb2MyLxfzTu+bexFgRF43/ALqiiZqOYZzNuXATm0N763Tmp3HgD6XS0O6NLW6etysbrkkxO3hpZWYmobTHgqQyVyvLWOV+ljCr2PVQanHgsIsDzGpP32QknQSY/tqi1ymdFMJ3PkoJ2j1Sh6If2QM+tA3uYt/ZCDvuj8T7KHxx1UwENUVZrDqorhjDW4XWvla/KBa4IF7yb2Ro4eqTALz2DZvvoLx0K9hgWVHN/wA6W5Yc2LAeOXRPQxAZu0ltwDNzI06G4v4r0NuFS4DjQ2RTDr7mCBpcZgAFo4hgcSGudVrU2DKWBojLzZgCbGBBOnTshjOM1XlwLnZGy7K61501IMAbd0uNwweyl8Z/IQOYCS1s2t2g+qvpHNq8BeAXPqMdlyggHNqAReO6DMCPitpjKQ9wykzAn/qFtcHFpa2XCZI6gAmYWNtZnwy4wXFwDR0DQ65GkEn2TVxow7LmnABuS6YBiWmO0tMK7jriMQYjK0MDIvyMHL4gzMFcyhxIZnEkS3K0NAiQS4nTpP0VJqPfU+UDM7W8AH3gIjrcOp3DyHQHNcYF4aQQRfqQFqrt5pFSH53GDHy5THvY+AsuXxSnVw9RtP4kgiLC4GaYIB6mfRaOIcMaAHVnl9TM0vYY/NGbzg/cKKzNq3qZSIbIPfMQSANdGgxsJQw+NNRsU2ucbSACSTJvEalungthc6mGFpgtyxDQ0gSRGYfMIGvchb8Dj5eajLS6H6TJL3A5t4DokoONw/BOcXZCRmOXKYsbmDm0PKR42WjE8PZTLGGo4tzw50kNyPsSWzbUXnRJj8WGPyjm5zMTa5cSepkwrsTXqOBDQWtc5znOe0AZTBJ1vcabxogOJc43EZGQ2RcGek3vln0WcPZEgwDIBJ2iLAdYcPRXDBS4Z3kXylojaDMG0X1VdJgzZgxoGgaN7XnYiwPn2QK2sYEWE/MRMEQJ8reg8E1FjGEkjmgy4nWA4ekkFLYh2UfmtfoIc3zIHp2RZmY52YNJiI1Agn3I1QWBtw+RBmwMki4dPkfdHDVHXEgBwdN5sR08Y90tKnzg8pbsNJAzXPuqqLznJAgGR2gkx3t/CC8lgywJJAOpsew6TdF2YnSXCI7QCJnYQFS4ZYLd5M72jzWd+KOUNb1+a19bDtdZtkS3GPC4o53PAIJlpmIGmgjsrAVSKJBt6/yrg0TE38x5LPL2x7pwOoRbP/SjWOjba2s63UyulZRY0DqmPb781WGFMGzuo1DDsjHihkU+H3QGZUy66/RAdyg4jqgLWgafWfqoXJQoqglo6KIz9x/dFRWjB8Te6oaReQ0El0GOWJstFWWQSZNnDckHSfRcmhVArPizreEZQra+Ibllx2Ftz5Lu06dCiG0w4XFQEvDheMw06DQeqq4tiATTiIBDQ25AaBm372K4lPiFVtIsFmkgnciNuwWp2Bf8JtZzpBLg3xAaTaNI+iouxeKcWEt5iZEm0C5PosPD8H8QmQbkjl0bMDMbRl0TYXd2jgNDfMZGhO0EnyXoOE1BTDm5SSYmx+SIt2lztN5RXBdww0nDMPzTYiSGuymDcarTUeLZv1S6RMgXg+nutPHH021iQCWva0wDAk38vlB9VRjsS8CYs8kEATmmJG56IgYuoa9VoY05y8uHNcCBaTaAGArVjMfnfLgA0uzkHQuy7+OWwC5+EwWI+KXtpGGjmFwGtjS/jNlfWw8QXw4kZrEwx0xBEDvv0UU1MOqg84DWgASDBEuMD/ycdVRRoPY+ox1mucScogGDbL01Vzq78/wxoA12VumhHnCVtYufzHlDm6bjKJj0Hug1V3hgdkdsw68xcSSZ3Dh2V2KxUmkSP9N5jN80yCSNrglczGY5nw3ZWw81YmPlZaw9/spA1xc15IyOY4CNTDgD4GXDqg2/1Ic4wRngkNEuJBkx5d1XRpTZxtBLYPNINw4edh9VZw0MAhwAOUgEazAie1lmwNN7mh4GtpzCx1uPCPOUGnFVIyiCDmuAOpF4GjYIVAZLhmAubjobRuo90OIvJBJDjeTbXpbTsg8F0kE2mw0J7+SgspsIEWyxmF7uEi3ZRtYEDLqAQfGSFK9YSYmzQABtEz5BcmrVDXS3SBP+49US3F+Id0Mbz+3gla/f2/hKXgi0/fVEADUrnfbFupn7+WicVO6ge2JkdPvsiCEPR2u+5/lO07qsO7W8lY0/crIdKCPuUCyd0GgD7CCwnukv29EM3ko2eqKbJ1+iJB+7KvIoe6Az1Q+J3HqhPh7pHCeiobOOqirDG9EU9IpxLZqOdJvA6aAC8LVg8I3WqxzWOHI4WM9Y3WWjhcxkEWuQT82nTQ3XTrV+WlaHMm2x5pHfSy9DavFgNou7gD9wtDAG0H06uYOgPYNcpI26Zj9hJxGrOZwIuR29tguRUzPcTfYHtG3sop8/MRMbWt9V0cJi3U2gucSwg5b/AC5XZjA2u5ZjwqoKRqkgMzMBBOX5iYP/ABkETOq1U8NTDJJJdexENyxa/WR762QYqtdrjTc53NBJmTuA2D4ArqYOmQ9jntLWtMS7lvNvqlwuFYajvhtkDmY51jGWYIjWSL9lONYlzhDhliI3Ik5rnf8Aug6XEuJj4bmsdcvAkHVsGwjUbea51SqRyNlvKC9uwdTz6iNbA+M9bUvxQDaTTqxxO1/lOt+gCpq1nOkEFpMuLgLumdT0M6eCgfCVYrywgf8A1wSQbSHZrazBt5Jm5nVfmkOtnI6tykCOkqhuHcw5pPM009jIAAvMkaxbwC2/HcXMflAgNbpy2A6Wk39UGytw5lMvEMFmv5gS55iXDeATmHkFycNUNxAgtIBMWmP4C0V8R8Rohw5bECZNjvpGvXVZmBgIhmU2MZnW5htog0U2uqGW5Rq1wI0vr2QdiBSaALukAC5vrEeauY6J1BkR4hoiOnRKymAZddxg31zZosenluoKarAC97hLoMDoALAjrqqnVokAbHwGyTH4kgQ3eSewzbekLCx8731N/v0UqXli/wCO4SDcXuo0iO3SEzCIuJCDQNli1z0ragFhPhCsBG/90IUpsHYnqoh5GyZVuYjlTVOQNfoUzSOvkqb7fRNKgsaQf4Ry+H7qnM0GU+buEFoA6KNcOiraR2TlylU7nTr4eWyQRuk+IN4S/FB0T2asPlHio5pnT0VDnnqE4PVU1aD92UVWUdVFRkpVSC28S8WFpsVu4kcxEkjSXa2/6hRRd22jF4Z1Si2q0TTPU3+YC47n6Kyvg2ChmbE53AQDpkGpPc2sooqLsdxMtwT6ZAc3NlaSAbk9DoIkrG4Zm5ZmzSOlxJF9LlRRQ+12DOWm+pIgHl/2kObmgRABB+iz43E/Ec7KCZIMHaBB1PioolFFG9ZpLZIgBtoIbsfGPddPG1YBNIBranKWR8jQ3Y6EyoooMWIxZy0wbwXmIiASCJ6zJUNdrmPdkAzA5R+hzIII8VFFRdxfEuIBfHyNNtcp69d1ip5y5oAkEtGo3gt+oUUUVpqSC8E8xJad4ggwD1kaqjHYvmgWIA5teh38FFFGbWTEVLjp06eu9kQwG5Hae8W/dRRYY+aYSE2c7KKLOshm6pg1RRKqPcrWnl9pQURYUOvePdM+0fcqKJYsSw1UcN5t4BRRXjxlXC02Tpeb/dlGbxfpqIRUUv2mEc0pskDaZ0j91FE0LmjZKD3UUVhEObt6IKKKaP/Z"/>
          <p:cNvSpPr>
            <a:spLocks noChangeAspect="1" noChangeArrowheads="1"/>
          </p:cNvSpPr>
          <p:nvPr/>
        </p:nvSpPr>
        <p:spPr bwMode="auto">
          <a:xfrm>
            <a:off x="460375" y="-14859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TEhQUEhQWFhQXGBcVFhUXFhgYGBUWGBYXGBgaGBYYHCggGBolHBQXITEkJSkrLi8uHB8zODMsNygtLisBCgoKDg0OGhAQGiwkHCQsLCwsLCwsLCwsLCwsLCwsLCwsLCwsLCwsLCwsLCwsLCwsLCwsLCwsLCwsLCwsLCwsLP/AABEIALcBEwMBIgACEQEDEQH/xAAbAAACAwEBAQAAAAAAAAAAAAABAgADBAUGB//EADsQAAEDAgQEBAQFAgYCAwAAAAEAAhEDIQQSMUEFIlFhcYGRoRMysfAGQlLB0RThFjNDYnLxkqIVI1P/xAAYAQEBAQEBAAAAAAAAAAAAAAAAAQIDBP/EAB8RAQEBAAICAwEBAAAAAAAAAAABEQISEyExQVEDFP/aAAwDAQACEQMRAD8A+pBMEoTBaDBFKigZFKigaUUqiBkUqKBlEFEBUQRQFRBGFBFFIQQFRBRAVEFEBQUUTRFIUUTQIUhRRUCEpCZAohSEpCdKqFIQhMUCiEhFRFDCBMEgRCjR5RlKCioGlFLKiB5RlJKMoGRlLKkoGlGUsqSgaUZSypKBpRlIpKB5UlLKkoCogogKiEqSgKiEqSgKiWVJQFRCUJQFBSUEEQUKBQQoFRKVUFRKigqBRBXLq8ewzcwdWpgt1Ga/kNSfBa8FjGVWNqUzLXXB/kbFRWqU0quUZQWSpKSUZQPKMpJRlA8qSklGUDypKWVJQPKkpZUlA8qSklGUDSpKWVJQNKkpZUlA0qSllSUDSpKWVJQFSUJQlA0qSllSUBlSUsoSgaUCUJQlAZSkqEpSUBUSyoiPgrr3XV4LxJ9EuymzhzAkxNungvPucradeArrOPeYX8XVWkWBEAQZ9dV1P8VOI/KPAfySvmNPEGVtoYuTCi+30Cn+J3z8zT4tEey10PxOTq1p8JH1lfPRiANzKvoYvuh7fSqf4hp/mBHexC0jjNG01AJ0kEfsvlDMW4H5j+3otTa8t8ENfV2YthsHtJOgzBWuqAAkmwuvlNTHOLWndu620uMuAkSPB0e6GvZVfxJTaYLXaxt+5WGl+JKhe6zQwdQZ7XPYLx78c50+IJkzp5I1eIPhwtzEG5mLQr6NfSuE8RFZgdEHcTPmOy2yvnnDOOfDploaZI+YH08l2cD+J+QfE+YdN+mqi69XKkrh0/xCwib+yqxH4optIGVxPaLdNe6Ya9DKMryPD/xlmcRUpFo/U0zGvzDZb6X4ool4YcwBAIcdL/RMprvypKxM4jTOjwfAqHiVP9Y91F1tlSVibxKmfzj3T/1rP1BDWqUJWf8Aq2fqCH9W3r7FBplSVn/qm/qCb47f1D1QXShKzHFs/UlfjBtdMNa5QlZRjB3SOxvQe6qa2ShKxDHdh6qDHjcJlNbJQJWX+uZ1PoiMYz9X1TDY0SoqP6hv6h6qIr4G8g6C6GVaPhCdJ9VaG9ly7xGRhVrGnZXhvYegVjU8go+JCtZUhMKc9PZD4d4jaZ28J6p5IpxiBuLq6liG7j3SfDED3sFDhgI0vsCbeKeSGRsAboDr3laH0XATIj1WBlIdYHig9xEZb3vzRA631U8kTIapiCJhJUxZtpCsdSafzf2QbgWtEmb/AJiT7Wha8nEkX4KuT6Ivr6rG2k5p5Xj3CfKYMnwGs+PT3VnPiY6FHH2urKtVrhm1PjpC47WPERB+9LrZhsfSdyEtzCQRli/QO33TtP1c1e94ubyRe+qUnS5uEtfIBI1uPDvc6Kk1WkCCQehLf2Wu8/WerezEZRfwkeP9lW3iD5EOMAzHXxWAVhBlwB20M9d7LP8A1A/UPUK94dXpW8cgS4K6j+ImQZOXt2XlH1s1hfv/AHSjDk/f8rN/pFnF7D/ENPr9Qrjxxggaz0Mryg4e0CXP+/JFjWDTmWfNF6PTt4+2YInTRaTxhn2QvLMqRYC/QXSVahn5Ss3+35DxvQO/ETQbtcG9UaH4hZMPGS0iTrEWjrcLyFSpmflII3iwMGd/JVY2qfix+kRczrfX0V8tzUvGPc/4hpxImemko0fxFTPzOLfX+F4hrz2TZ1jz8k6veN49SP8AqD3/AIWHGfinKBkbmP0XkfiBMKyefkdXtcF+I2PbLuQ9HW9FU/8AELc1oy7n+F4/443UFUbq+erj27OPUou66i8R8cKJ/oqdYysftb1KIPh6Fa6wpEnnj/Zy2/8AIT7pRhm77+3oVjq7dYoPkg2DqR5Fb6eAp/JLSdZa8EjzFvVCvhMO0wXGTsIMWTFyRkzDqVJb1K30KdAQ5psdCRIsD16wbKyng21WzTyPP/5saRI6y3TxTqenMt+r318kTUA3F76rp0OGMEZ2tEXefiEBvTMADJtsQhjMPhWgu+KIi+R2eJn8rojb2V6mucyqPuf4Q+MPsH+VtoYajLg5rzEZSBkm0/qcD0smp1sNzB1F4IMfOT0PNpt5J1NY6uObSa10ua7NGZsGB3afrdc3H/iF7nAh0zaQ3LAmNBC9HSwcFrXczT8rWgAh7rfmzTYKvE8Ca8BrrQfzNFOACbQG302EarWIy4dz30+7vkOb5i3lhzHAjqfPZVtFWm4AvLnXJbAdEG4giAIkytWLwjxVGSvRFmjLcAQJGYFtjYrMzhmML5aWGZBqF8uA3jMQZvFlMG2lxQzlFMFomYJbI11OhMFbcJjaL6dQ/ChwDXZZDpOYgyIEEW3m689Ww1ZjTmp/EFodTNxBHMRfUSPVUsxNTPIblDrBznATORwDok9D38irE12cRiGwQWMAJgSCbSAd9b/cqttegGc9FhykEkiLGJEAiYBlcqpgXFsPeW6XbEDmk63JzR6XWp3DmNczMXOpy1pa7ma6QWgSB+qL6R0hVF+LqUw1mZtJsuAzBoGsWsBJWh+BY25YfCCuc/DMpB5Bmo2Rdxc0NeXx4bTvodQiMVzknwLdy0kyGzeYHus8po6LQzYepuhUpB0EEt3nW3a6yMqE/wClVbYFtnON9iQLELRiX02wH52Oc3Ncj5R2IlY6Vr0nwJ1fPkPdOKbR3n72RwuCL/lFgJkuAkHS88tr3QxGRjSdSJGVpnSwvprKnXkWiHgaQPAKmpVuO6ag5roAdcg3JaALTJEkg3A6SjV5RqBcCSL2vAaTI1CT+d+2WOhw4Co+qRzOAOsWAv4CB9FznVZe49SY8FuxGOGV4DQJ3AAm42j6LmUgVvnfpK1tPkjCqy9T7/sFaC0T+65VcM16unqVQ3KQCGAzebequaD29YUTCuStfCcgpS0lECfH2UQNM/YQQxXU57nwvc23+xsl+EXHsNJMARtdK6oBD22DiXN6wDf30Uw9TMDMfqvr4f2XobXuzAWF/Ejxv49E7qpfAdaHEHmzTpv5FXYV+ZpLTIFi3d06gWPSZWWi9paXCxLiI6AAR4nvCg2YWjLXRq35fUW90mBDGU6VWk7LW5mOnQkggkA98vaEcK/mc0GYNyNHDsuHhcQCWyW2c+JmDLxEx2stI9Xgca6oX1BcCxM812kQWA/LI18V53jFUvcTnbJIbExADWul0fll/wD69k1KsA59RjSGuLW6xlJdsNIuswqMe9zn5vhyRIvYCBA2Ewg7z25HZS6cuUB0yHNygzG0ST4Qq2Vw19Qf7GuFoLgSTvty7qqrj2Pc5zCRAYL3ywBaNjO/RUHicFj/AIT3ZMxc8Aw8GbFwsGg66Sg3UcUXBub84EEus0G1yNDb69V0sHiTPw3m5HLOjnTc9QdR5ry9THBrSQxzXZ5yuYWxDpNul2i/ZXYzG1hVa4U35cnKcpJHO6SOgyx9yg6URLgASIlvU7C/Uk+qpZxBjWtJEy98gzAI0Po6PVYeJYxzKb2llSmHu+UwWgjLoRJnKbz2WenSNVnIAQHS4mx2AgbxPuorqjFZnMkyC4OABi5EGB3JCX4zczTDSQ4NLdiBnHXWAPsLBRZVeWZiwNaDlJfAzTJvYyTBHYIYSm972tqVKYIgmCCS6MrbA312O99LB1Mdiw1sNOWIdMRBLoF+sOlZ6uL/AMsxLc7DMEkgc+20TYd1hrUeYBxzkOyuJBDSATsDZxjr2TYYxm+E3Q2AcRqHCLu07AEqo0PYaxJectM6OEEuGfVwOmomTNlTTxTGVg9lPMQGO0zS6Wu1N5AgeUKhjJ5KjRLQ4EG2pMzOsGOh9EtAEvDg10WAuLXgTpNgfMKju4nilcw5oY0OvqGuJFoAAOhA6/VGriaji95e0G8ANkRoZk6H76Dl1gSQS7LEusCQTmnpYS2I/lMI0bmLstzMASWzp3lQdriNdtNkOGZzgcrg5wyxAgMBiwm5XOpV3CIlv/EiYOxJ9PNZsVWBIMOFxJOs2nW//ahFxykDqHbxIAE9xsit1fFPboXAQDdwgHcW1uqK9V1i5xJNyTc6m/X79aKpgjXTrJGul/dVY2sYaAb5RN/VTUoV3zb7tCspBZacStAII3PhP7Ljy5bWfldTqNnXyWhr2+Pa377LJG8eR28EoBGnL4DVZa2OiKwStxAN9PqsTQDe89ZgK1qzTV5rIF6qSkqJqzOUVnkqIjFW4O5zhlLWgAnK1x5QBeJE7LThOC1C3M2qDrreLTpC1YxzWOzHmzTYm4NodbusdHEuJJLWtA77eQiV622vDcMqa06lM2i1idtHERbxT4nhtenTz03NdlOao0ZeXoW8xkaiOxRa5zsuWLy2czREeX1XSxuZtJ1iXOYbTfldmJjpF5U0ecx2AxJpvJLMobnIY5slp1sNY7LNwTgb6rSQ6GtIBO4JBi3TT1XVxHGQyi9rm3IIb1EtgGY3mCuLgOJOZRyAkc2YgA9gJPl7LU+GfTfQ4HnJb8SCHEXBs4SDN4BkbeK6OF4TQxDWGmxwLswkQL5d4EE5nNv0lcfg/E/htILHvNzlEgEkgmT5e638K4u6n/ltygNGZj5E1CZzZQDawi4myKo4fhm06ga/KT+aLtiDMwRoPTyXpsZjwKDW5soP5zeLtMEgayHCYXlqfDnvqOax7CC13MQW6gkwBNzsus3hFQNBriSScpNywtF4g2Bi9tgUAdxqhUyZ3Q9oaMwmC3MMzba6A+QQw/H6tGsC5j3gtIvDc4cG5D2Aym99Sqq2Bp/GDjDi6lmdkP57QSNpLhJ8VfxzIaEGlkIewNJM8oLw4WmB/CKw/wDylSs54qNY1uYvLMpkFzY7cth7arHRwj75KkB05uWMoaWyBe4OYaJ8BVl7i854YAcxO2l9dYCuqBwfTJvAe6TcXII9GkGFEO/BunNnMMHKQ0Rc25SZO/onoYMDNFTmBBzc2UmIMgHoTePVWt4gSDmDjI1guzbN0G0H1KwCoQXDKSHFpBzAaNN77ZosgtNHmaHRmyvcXloiGguMDrAHqqTUEui8bCLEgj8viY9FflDy0nWSMkBwAflJlxFzZvqrGYttMkNaYhhN+ZtwT1klzXRKKyVaHM0uObMC90aAE2EnWxg+B8Vqa4NOVoMtbsLEGXE3vrHkVU6g5+XQB4iAb35hbQDztBVha8Oc4Q6HGZJ6y42Fumw1RFdekAAHukETlH6rkgxf8wPktGEcXNytAGUG5/5Ty7ab9uyzvpgCXukxtGURY6rS6nlgPm4iJsASSR46+qKy18Q55kwb2MyLxfzTu+bexFgRF43/ALqiiZqOYZzNuXATm0N763Tmp3HgD6XS0O6NLW6etysbrkkxO3hpZWYmobTHgqQyVyvLWOV+ljCr2PVQanHgsIsDzGpP32QknQSY/tqi1ymdFMJ3PkoJ2j1Sh6If2QM+tA3uYt/ZCDvuj8T7KHxx1UwENUVZrDqorhjDW4XWvla/KBa4IF7yb2Ro4eqTALz2DZvvoLx0K9hgWVHN/wA6W5Yc2LAeOXRPQxAZu0ltwDNzI06G4v4r0NuFS4DjQ2RTDr7mCBpcZgAFo4hgcSGudVrU2DKWBojLzZgCbGBBOnTshjOM1XlwLnZGy7K61501IMAbd0uNwweyl8Z/IQOYCS1s2t2g+qvpHNq8BeAXPqMdlyggHNqAReO6DMCPitpjKQ9wykzAn/qFtcHFpa2XCZI6gAmYWNtZnwy4wXFwDR0DQ65GkEn2TVxow7LmnABuS6YBiWmO0tMK7jriMQYjK0MDIvyMHL4gzMFcyhxIZnEkS3K0NAiQS4nTpP0VJqPfU+UDM7W8AH3gIjrcOp3DyHQHNcYF4aQQRfqQFqrt5pFSH53GDHy5THvY+AsuXxSnVw9RtP4kgiLC4GaYIB6mfRaOIcMaAHVnl9TM0vYY/NGbzg/cKKzNq3qZSIbIPfMQSANdGgxsJQw+NNRsU2ucbSACSTJvEalungthc6mGFpgtyxDQ0gSRGYfMIGvchb8Dj5eajLS6H6TJL3A5t4DokoONw/BOcXZCRmOXKYsbmDm0PKR42WjE8PZTLGGo4tzw50kNyPsSWzbUXnRJj8WGPyjm5zMTa5cSepkwrsTXqOBDQWtc5znOe0AZTBJ1vcabxogOJc43EZGQ2RcGek3vln0WcPZEgwDIBJ2iLAdYcPRXDBS4Z3kXylojaDMG0X1VdJgzZgxoGgaN7XnYiwPn2QK2sYEWE/MRMEQJ8reg8E1FjGEkjmgy4nWA4ekkFLYh2UfmtfoIc3zIHp2RZmY52YNJiI1Agn3I1QWBtw+RBmwMki4dPkfdHDVHXEgBwdN5sR08Y90tKnzg8pbsNJAzXPuqqLznJAgGR2gkx3t/CC8lgywJJAOpsew6TdF2YnSXCI7QCJnYQFS4ZYLd5M72jzWd+KOUNb1+a19bDtdZtkS3GPC4o53PAIJlpmIGmgjsrAVSKJBt6/yrg0TE38x5LPL2x7pwOoRbP/SjWOjba2s63UyulZRY0DqmPb781WGFMGzuo1DDsjHihkU+H3QGZUy66/RAdyg4jqgLWgafWfqoXJQoqglo6KIz9x/dFRWjB8Te6oaReQ0El0GOWJstFWWQSZNnDckHSfRcmhVArPizreEZQra+Ibllx2Ftz5Lu06dCiG0w4XFQEvDheMw06DQeqq4tiATTiIBDQ25AaBm372K4lPiFVtIsFmkgnciNuwWp2Bf8JtZzpBLg3xAaTaNI+iouxeKcWEt5iZEm0C5PosPD8H8QmQbkjl0bMDMbRl0TYXd2jgNDfMZGhO0EnyXoOE1BTDm5SSYmx+SIt2lztN5RXBdww0nDMPzTYiSGuymDcarTUeLZv1S6RMgXg+nutPHH021iQCWva0wDAk38vlB9VRjsS8CYs8kEATmmJG56IgYuoa9VoY05y8uHNcCBaTaAGArVjMfnfLgA0uzkHQuy7+OWwC5+EwWI+KXtpGGjmFwGtjS/jNlfWw8QXw4kZrEwx0xBEDvv0UU1MOqg84DWgASDBEuMD/ycdVRRoPY+ox1mucScogGDbL01Vzq78/wxoA12VumhHnCVtYufzHlDm6bjKJj0Hug1V3hgdkdsw68xcSSZ3Dh2V2KxUmkSP9N5jN80yCSNrglczGY5nw3ZWw81YmPlZaw9/spA1xc15IyOY4CNTDgD4GXDqg2/1Ic4wRngkNEuJBkx5d1XRpTZxtBLYPNINw4edh9VZw0MAhwAOUgEazAie1lmwNN7mh4GtpzCx1uPCPOUGnFVIyiCDmuAOpF4GjYIVAZLhmAubjobRuo90OIvJBJDjeTbXpbTsg8F0kE2mw0J7+SgspsIEWyxmF7uEi3ZRtYEDLqAQfGSFK9YSYmzQABtEz5BcmrVDXS3SBP+49US3F+Id0Mbz+3gla/f2/hKXgi0/fVEADUrnfbFupn7+WicVO6ge2JkdPvsiCEPR2u+5/lO07qsO7W8lY0/crIdKCPuUCyd0GgD7CCwnukv29EM3ko2eqKbJ1+iJB+7KvIoe6Az1Q+J3HqhPh7pHCeiobOOqirDG9EU9IpxLZqOdJvA6aAC8LVg8I3WqxzWOHI4WM9Y3WWjhcxkEWuQT82nTQ3XTrV+WlaHMm2x5pHfSy9DavFgNou7gD9wtDAG0H06uYOgPYNcpI26Zj9hJxGrOZwIuR29tguRUzPcTfYHtG3sop8/MRMbWt9V0cJi3U2gucSwg5b/AC5XZjA2u5ZjwqoKRqkgMzMBBOX5iYP/ABkETOq1U8NTDJJJdexENyxa/WR762QYqtdrjTc53NBJmTuA2D4ArqYOmQ9jntLWtMS7lvNvqlwuFYajvhtkDmY51jGWYIjWSL9lONYlzhDhliI3Ik5rnf8Aug6XEuJj4bmsdcvAkHVsGwjUbea51SqRyNlvKC9uwdTz6iNbA+M9bUvxQDaTTqxxO1/lOt+gCpq1nOkEFpMuLgLumdT0M6eCgfCVYrywgf8A1wSQbSHZrazBt5Jm5nVfmkOtnI6tykCOkqhuHcw5pPM009jIAAvMkaxbwC2/HcXMflAgNbpy2A6Wk39UGytw5lMvEMFmv5gS55iXDeATmHkFycNUNxAgtIBMWmP4C0V8R8Rohw5bECZNjvpGvXVZmBgIhmU2MZnW5htog0U2uqGW5Rq1wI0vr2QdiBSaALukAC5vrEeauY6J1BkR4hoiOnRKymAZddxg31zZosenluoKarAC97hLoMDoALAjrqqnVokAbHwGyTH4kgQ3eSewzbekLCx8731N/v0UqXli/wCO4SDcXuo0iO3SEzCIuJCDQNli1z0ragFhPhCsBG/90IUpsHYnqoh5GyZVuYjlTVOQNfoUzSOvkqb7fRNKgsaQf4Ry+H7qnM0GU+buEFoA6KNcOiraR2TlylU7nTr4eWyQRuk+IN4S/FB0T2asPlHio5pnT0VDnnqE4PVU1aD92UVWUdVFRkpVSC28S8WFpsVu4kcxEkjSXa2/6hRRd22jF4Z1Si2q0TTPU3+YC47n6Kyvg2ChmbE53AQDpkGpPc2sooqLsdxMtwT6ZAc3NlaSAbk9DoIkrG4Zm5ZmzSOlxJF9LlRRQ+12DOWm+pIgHl/2kObmgRABB+iz43E/Ec7KCZIMHaBB1PioolFFG9ZpLZIgBtoIbsfGPddPG1YBNIBranKWR8jQ3Y6EyoooMWIxZy0wbwXmIiASCJ6zJUNdrmPdkAzA5R+hzIII8VFFRdxfEuIBfHyNNtcp69d1ip5y5oAkEtGo3gt+oUUUVpqSC8E8xJad4ggwD1kaqjHYvmgWIA5teh38FFFGbWTEVLjp06eu9kQwG5Hae8W/dRRYY+aYSE2c7KKLOshm6pg1RRKqPcrWnl9pQURYUOvePdM+0fcqKJYsSw1UcN5t4BRRXjxlXC02Tpeb/dlGbxfpqIRUUv2mEc0pskDaZ0j91FE0LmjZKD3UUVhEObt6IKKKaP/Z"/>
          <p:cNvSpPr>
            <a:spLocks noChangeAspect="1" noChangeArrowheads="1"/>
          </p:cNvSpPr>
          <p:nvPr/>
        </p:nvSpPr>
        <p:spPr bwMode="auto">
          <a:xfrm>
            <a:off x="612775" y="-13335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8" name="Picture 10" descr="https://richlyevocative.files.wordpress.com/2013/08/hadrians-wall-0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499941"/>
            <a:ext cx="4025900" cy="268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43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Century Crisis (235-284 CE)</a:t>
            </a:r>
            <a:endParaRPr lang="en-US" dirty="0"/>
          </a:p>
        </p:txBody>
      </p:sp>
      <p:sp>
        <p:nvSpPr>
          <p:cNvPr id="3" name="Content Placeholder 2"/>
          <p:cNvSpPr>
            <a:spLocks noGrp="1"/>
          </p:cNvSpPr>
          <p:nvPr>
            <p:ph idx="1"/>
          </p:nvPr>
        </p:nvSpPr>
        <p:spPr/>
        <p:txBody>
          <a:bodyPr>
            <a:normAutofit/>
          </a:bodyPr>
          <a:lstStyle/>
          <a:p>
            <a:r>
              <a:rPr lang="en-US" dirty="0" smtClean="0"/>
              <a:t>Frequent change in rulers and administration</a:t>
            </a:r>
          </a:p>
          <a:p>
            <a:pPr lvl="1"/>
            <a:r>
              <a:rPr lang="en-US" dirty="0" smtClean="0"/>
              <a:t>Reign for only a few months/years until overthrow or death</a:t>
            </a:r>
          </a:p>
          <a:p>
            <a:r>
              <a:rPr lang="en-US" dirty="0" smtClean="0"/>
              <a:t>Outside threats</a:t>
            </a:r>
          </a:p>
          <a:p>
            <a:pPr lvl="1"/>
            <a:r>
              <a:rPr lang="en-US" dirty="0" smtClean="0"/>
              <a:t>Germanic tribes began to raid towns deep into the empire</a:t>
            </a:r>
          </a:p>
          <a:p>
            <a:pPr lvl="1"/>
            <a:r>
              <a:rPr lang="en-US" dirty="0" smtClean="0"/>
              <a:t>Cities began building their own walls for protection </a:t>
            </a:r>
          </a:p>
          <a:p>
            <a:pPr lvl="1"/>
            <a:r>
              <a:rPr lang="en-US" dirty="0" smtClean="0"/>
              <a:t>Some regions broke away from the empire</a:t>
            </a:r>
          </a:p>
          <a:p>
            <a:pPr lvl="1"/>
            <a:endParaRPr lang="en-US" dirty="0"/>
          </a:p>
        </p:txBody>
      </p:sp>
    </p:spTree>
    <p:extLst>
      <p:ext uri="{BB962C8B-B14F-4D97-AF65-F5344CB8AC3E}">
        <p14:creationId xmlns:p14="http://schemas.microsoft.com/office/powerpoint/2010/main" val="392537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Century Crisis (235-284 CE)</a:t>
            </a:r>
          </a:p>
        </p:txBody>
      </p:sp>
      <p:sp>
        <p:nvSpPr>
          <p:cNvPr id="4" name="Content Placeholder 3"/>
          <p:cNvSpPr>
            <a:spLocks noGrp="1"/>
          </p:cNvSpPr>
          <p:nvPr>
            <p:ph idx="1"/>
          </p:nvPr>
        </p:nvSpPr>
        <p:spPr/>
        <p:txBody>
          <a:bodyPr>
            <a:normAutofit/>
          </a:bodyPr>
          <a:lstStyle/>
          <a:p>
            <a:r>
              <a:rPr lang="en-US" dirty="0"/>
              <a:t>Constant protection = draining of the treasury</a:t>
            </a:r>
          </a:p>
          <a:p>
            <a:pPr lvl="1"/>
            <a:r>
              <a:rPr lang="en-US" dirty="0"/>
              <a:t>Interruption in trade = no $ coming in</a:t>
            </a:r>
          </a:p>
          <a:p>
            <a:pPr lvl="1"/>
            <a:r>
              <a:rPr lang="en-US" dirty="0"/>
              <a:t>Emperors hoarded $</a:t>
            </a:r>
          </a:p>
          <a:p>
            <a:pPr lvl="1"/>
            <a:r>
              <a:rPr lang="en-US" dirty="0"/>
              <a:t>Value of coins was reduced and barter system resumed</a:t>
            </a:r>
          </a:p>
          <a:p>
            <a:r>
              <a:rPr lang="en-US" dirty="0"/>
              <a:t>Urban aristocracy disappeared</a:t>
            </a:r>
          </a:p>
          <a:p>
            <a:r>
              <a:rPr lang="en-US" dirty="0"/>
              <a:t>People moved out of the cities</a:t>
            </a:r>
          </a:p>
          <a:p>
            <a:pPr lvl="1"/>
            <a:r>
              <a:rPr lang="en-US" dirty="0"/>
              <a:t>Precursor to the Middle Ages</a:t>
            </a:r>
          </a:p>
          <a:p>
            <a:endParaRPr lang="en-US" dirty="0"/>
          </a:p>
        </p:txBody>
      </p:sp>
      <p:pic>
        <p:nvPicPr>
          <p:cNvPr id="20482" name="Picture 2" descr="http://www.crystalinks.com/crisisthirdcentur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525" y="4114800"/>
            <a:ext cx="4486275" cy="253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855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Diocletian (284-305 CE)</a:t>
            </a:r>
            <a:endParaRPr lang="en-US" dirty="0"/>
          </a:p>
        </p:txBody>
      </p:sp>
      <p:sp>
        <p:nvSpPr>
          <p:cNvPr id="3" name="Content Placeholder 2"/>
          <p:cNvSpPr>
            <a:spLocks noGrp="1"/>
          </p:cNvSpPr>
          <p:nvPr>
            <p:ph idx="1"/>
          </p:nvPr>
        </p:nvSpPr>
        <p:spPr/>
        <p:txBody>
          <a:bodyPr>
            <a:normAutofit lnSpcReduction="10000"/>
          </a:bodyPr>
          <a:lstStyle/>
          <a:p>
            <a:r>
              <a:rPr lang="en-US" dirty="0" smtClean="0"/>
              <a:t>Eastern Europe; born a commoner</a:t>
            </a:r>
          </a:p>
          <a:p>
            <a:r>
              <a:rPr lang="en-US" dirty="0" smtClean="0"/>
              <a:t>Divided the empire in half</a:t>
            </a:r>
          </a:p>
          <a:p>
            <a:pPr lvl="1"/>
            <a:r>
              <a:rPr lang="en-US" dirty="0" smtClean="0"/>
              <a:t>Co-emperor was Marcus Aurelius</a:t>
            </a:r>
          </a:p>
          <a:p>
            <a:pPr lvl="1"/>
            <a:r>
              <a:rPr lang="en-US" dirty="0" smtClean="0"/>
              <a:t>Diocletian ruled the west, Aurelius ruled the east</a:t>
            </a:r>
          </a:p>
          <a:p>
            <a:r>
              <a:rPr lang="en-US" dirty="0" smtClean="0"/>
              <a:t>Radical reforms to help the flailing empire</a:t>
            </a:r>
          </a:p>
          <a:p>
            <a:pPr lvl="1"/>
            <a:r>
              <a:rPr lang="en-US" dirty="0" smtClean="0"/>
              <a:t>Halted inflation</a:t>
            </a:r>
          </a:p>
          <a:p>
            <a:pPr lvl="2"/>
            <a:r>
              <a:rPr lang="en-US" dirty="0" smtClean="0"/>
              <a:t>Issued edicts to set the maximum price for goods/services </a:t>
            </a:r>
          </a:p>
          <a:p>
            <a:pPr lvl="1"/>
            <a:r>
              <a:rPr lang="en-US" dirty="0" smtClean="0"/>
              <a:t>Frozen professions</a:t>
            </a:r>
          </a:p>
          <a:p>
            <a:pPr lvl="2"/>
            <a:r>
              <a:rPr lang="en-US" dirty="0" smtClean="0"/>
              <a:t>Did not allow people to change important professions</a:t>
            </a:r>
          </a:p>
          <a:p>
            <a:pPr lvl="2"/>
            <a:r>
              <a:rPr lang="en-US" dirty="0" smtClean="0"/>
              <a:t>Made them hereditary</a:t>
            </a:r>
          </a:p>
          <a:p>
            <a:pPr lvl="1"/>
            <a:r>
              <a:rPr lang="en-US" dirty="0" smtClean="0"/>
              <a:t>Creation of a black market</a:t>
            </a:r>
          </a:p>
          <a:p>
            <a:pPr lvl="2"/>
            <a:r>
              <a:rPr lang="en-US" dirty="0" smtClean="0"/>
              <a:t>Death to those discovered</a:t>
            </a:r>
          </a:p>
          <a:p>
            <a:pPr lvl="1"/>
            <a:r>
              <a:rPr lang="en-US" dirty="0" smtClean="0"/>
              <a:t>Reforms created distrust of the government </a:t>
            </a:r>
          </a:p>
          <a:p>
            <a:pPr lvl="2"/>
            <a:r>
              <a:rPr lang="en-US" dirty="0" smtClean="0"/>
              <a:t>Too much government control</a:t>
            </a:r>
            <a:endParaRPr lang="en-US" dirty="0"/>
          </a:p>
        </p:txBody>
      </p:sp>
      <p:pic>
        <p:nvPicPr>
          <p:cNvPr id="18434" name="Picture 2" descr="https://upload.wikimedia.org/wikipedia/commons/thumb/8/8a/Diocletian_bust.png/800px-Diocletian_bu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7025" y="533400"/>
            <a:ext cx="2466975" cy="307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06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Constantine </a:t>
            </a:r>
            <a:r>
              <a:rPr lang="en-US" dirty="0" smtClean="0"/>
              <a:t>(306-337 CE)</a:t>
            </a:r>
            <a:endParaRPr lang="en-US" dirty="0"/>
          </a:p>
        </p:txBody>
      </p:sp>
      <p:sp>
        <p:nvSpPr>
          <p:cNvPr id="8" name="Content Placeholder 7"/>
          <p:cNvSpPr>
            <a:spLocks noGrp="1"/>
          </p:cNvSpPr>
          <p:nvPr>
            <p:ph idx="1"/>
          </p:nvPr>
        </p:nvSpPr>
        <p:spPr/>
        <p:txBody>
          <a:bodyPr>
            <a:normAutofit/>
          </a:bodyPr>
          <a:lstStyle/>
          <a:p>
            <a:r>
              <a:rPr lang="en-US" dirty="0"/>
              <a:t>Reunited the empire after end of Diocletian’s rule</a:t>
            </a:r>
          </a:p>
          <a:p>
            <a:r>
              <a:rPr lang="en-US" dirty="0"/>
              <a:t>Converted to Christianity after believing that the Christian God helped him win a battle</a:t>
            </a:r>
          </a:p>
          <a:p>
            <a:r>
              <a:rPr lang="en-US" dirty="0" smtClean="0"/>
              <a:t>313: Edict </a:t>
            </a:r>
            <a:r>
              <a:rPr lang="en-US" dirty="0"/>
              <a:t>of Milan </a:t>
            </a:r>
            <a:endParaRPr lang="en-US" dirty="0" smtClean="0"/>
          </a:p>
          <a:p>
            <a:pPr lvl="1"/>
            <a:r>
              <a:rPr lang="en-US" dirty="0" smtClean="0"/>
              <a:t>Ended </a:t>
            </a:r>
            <a:r>
              <a:rPr lang="en-US" dirty="0"/>
              <a:t>persecution of Christians</a:t>
            </a:r>
          </a:p>
          <a:p>
            <a:pPr lvl="1"/>
            <a:r>
              <a:rPr lang="en-US" dirty="0"/>
              <a:t>Religious freedom to all</a:t>
            </a:r>
          </a:p>
          <a:p>
            <a:r>
              <a:rPr lang="en-US" dirty="0" smtClean="0"/>
              <a:t>324: capital moved to Byzantium</a:t>
            </a:r>
          </a:p>
          <a:p>
            <a:pPr lvl="1"/>
            <a:r>
              <a:rPr lang="en-US" dirty="0" smtClean="0"/>
              <a:t>Renamed Constantinople</a:t>
            </a:r>
          </a:p>
          <a:p>
            <a:pPr lvl="1"/>
            <a:r>
              <a:rPr lang="en-US" dirty="0" smtClean="0"/>
              <a:t>Closer to invasion prone areas of the empire</a:t>
            </a:r>
          </a:p>
          <a:p>
            <a:pPr lvl="1"/>
            <a:r>
              <a:rPr lang="en-US" dirty="0" smtClean="0"/>
              <a:t>Eastern half of empire in better shape than the western half</a:t>
            </a:r>
          </a:p>
          <a:p>
            <a:pPr lvl="1"/>
            <a:r>
              <a:rPr lang="en-US" dirty="0" smtClean="0"/>
              <a:t>More Christians in eastern </a:t>
            </a:r>
            <a:r>
              <a:rPr lang="en-US" dirty="0" smtClean="0"/>
              <a:t>half</a:t>
            </a:r>
            <a:endParaRPr lang="en-US" dirty="0" smtClean="0"/>
          </a:p>
        </p:txBody>
      </p:sp>
      <p:pic>
        <p:nvPicPr>
          <p:cNvPr id="19458" name="Picture 2" descr="https://upload.wikimedia.org/wikipedia/commons/c/ce/Rome-Capitole-StatueConstant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115"/>
          <a:stretch/>
        </p:blipFill>
        <p:spPr bwMode="auto">
          <a:xfrm>
            <a:off x="6324600" y="2438400"/>
            <a:ext cx="1895475" cy="242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570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Rome (476 CE)</a:t>
            </a:r>
            <a:endParaRPr lang="en-US" dirty="0"/>
          </a:p>
        </p:txBody>
      </p:sp>
      <p:sp>
        <p:nvSpPr>
          <p:cNvPr id="3" name="Content Placeholder 2"/>
          <p:cNvSpPr>
            <a:spLocks noGrp="1"/>
          </p:cNvSpPr>
          <p:nvPr>
            <p:ph idx="1"/>
          </p:nvPr>
        </p:nvSpPr>
        <p:spPr/>
        <p:txBody>
          <a:bodyPr/>
          <a:lstStyle/>
          <a:p>
            <a:r>
              <a:rPr lang="en-US" dirty="0" smtClean="0"/>
              <a:t>The move of the capital to Byzantium/Constantinople is seen </a:t>
            </a:r>
            <a:r>
              <a:rPr lang="en-US" dirty="0"/>
              <a:t>as “end” of Roman Empire</a:t>
            </a:r>
          </a:p>
          <a:p>
            <a:pPr lvl="1"/>
            <a:r>
              <a:rPr lang="en-US" dirty="0"/>
              <a:t>Eastern half survived for another 1000 years as the Byzantine Empire </a:t>
            </a:r>
            <a:endParaRPr lang="en-US" dirty="0" smtClean="0"/>
          </a:p>
          <a:p>
            <a:pPr lvl="1"/>
            <a:r>
              <a:rPr lang="en-US" dirty="0" smtClean="0"/>
              <a:t>Move = transformation of empire into a new empire</a:t>
            </a:r>
            <a:endParaRPr lang="en-US" dirty="0"/>
          </a:p>
          <a:p>
            <a:r>
              <a:rPr lang="en-US" dirty="0" smtClean="0"/>
              <a:t>Other factors</a:t>
            </a:r>
          </a:p>
          <a:p>
            <a:pPr lvl="1"/>
            <a:r>
              <a:rPr lang="en-US" dirty="0" smtClean="0"/>
              <a:t>Empire too vast to control/administer easily</a:t>
            </a:r>
          </a:p>
          <a:p>
            <a:pPr lvl="1"/>
            <a:r>
              <a:rPr lang="en-US" dirty="0" smtClean="0"/>
              <a:t>Rome sacked by various invaders in 410, 455, 476</a:t>
            </a:r>
          </a:p>
          <a:p>
            <a:pPr lvl="1"/>
            <a:r>
              <a:rPr lang="en-US" dirty="0" smtClean="0"/>
              <a:t>Dependence on slave labor</a:t>
            </a:r>
          </a:p>
          <a:p>
            <a:pPr lvl="1"/>
            <a:r>
              <a:rPr lang="en-US" dirty="0" smtClean="0"/>
              <a:t>Spread of Christianity/erosion of traditional Roman values/religion</a:t>
            </a:r>
          </a:p>
          <a:p>
            <a:pPr lvl="1"/>
            <a:endParaRPr lang="en-US" dirty="0"/>
          </a:p>
        </p:txBody>
      </p:sp>
    </p:spTree>
    <p:extLst>
      <p:ext uri="{BB962C8B-B14F-4D97-AF65-F5344CB8AC3E}">
        <p14:creationId xmlns:p14="http://schemas.microsoft.com/office/powerpoint/2010/main" val="36796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Roman Republic (507 BCE - 31 BCE)</a:t>
            </a:r>
            <a:endParaRPr lang="en-US" dirty="0"/>
          </a:p>
        </p:txBody>
      </p:sp>
      <p:sp>
        <p:nvSpPr>
          <p:cNvPr id="3" name="Content Placeholder 2"/>
          <p:cNvSpPr>
            <a:spLocks noGrp="1"/>
          </p:cNvSpPr>
          <p:nvPr>
            <p:ph sz="half" idx="1"/>
          </p:nvPr>
        </p:nvSpPr>
        <p:spPr/>
        <p:txBody>
          <a:bodyPr>
            <a:normAutofit fontScale="92500" lnSpcReduction="20000"/>
          </a:bodyPr>
          <a:lstStyle/>
          <a:p>
            <a:pPr lvl="1"/>
            <a:endParaRPr lang="en-US" dirty="0"/>
          </a:p>
        </p:txBody>
      </p:sp>
      <p:sp>
        <p:nvSpPr>
          <p:cNvPr id="4" name="Content Placeholder 3"/>
          <p:cNvSpPr>
            <a:spLocks noGrp="1"/>
          </p:cNvSpPr>
          <p:nvPr>
            <p:ph sz="half" idx="2"/>
          </p:nvPr>
        </p:nvSpPr>
        <p:spPr>
          <a:xfrm>
            <a:off x="5257800" y="1673352"/>
            <a:ext cx="4038600" cy="4718304"/>
          </a:xfrm>
        </p:spPr>
        <p:txBody>
          <a:bodyPr>
            <a:normAutofit fontScale="92500" lnSpcReduction="20000"/>
          </a:bodyPr>
          <a:lstStyle/>
          <a:p>
            <a:r>
              <a:rPr lang="en-US" dirty="0"/>
              <a:t>NOT a modern democracy</a:t>
            </a:r>
          </a:p>
          <a:p>
            <a:r>
              <a:rPr lang="en-US" dirty="0" smtClean="0"/>
              <a:t>The Assembly </a:t>
            </a:r>
            <a:endParaRPr lang="en-US" dirty="0"/>
          </a:p>
          <a:p>
            <a:pPr lvl="1"/>
            <a:r>
              <a:rPr lang="en-US" dirty="0"/>
              <a:t>Males only</a:t>
            </a:r>
          </a:p>
          <a:p>
            <a:pPr lvl="1"/>
            <a:r>
              <a:rPr lang="en-US" dirty="0"/>
              <a:t>Wealthy males had more voting power than poor males</a:t>
            </a:r>
          </a:p>
          <a:p>
            <a:pPr lvl="1"/>
            <a:r>
              <a:rPr lang="en-US" dirty="0"/>
              <a:t>Consuls</a:t>
            </a:r>
          </a:p>
          <a:p>
            <a:pPr lvl="2"/>
            <a:r>
              <a:rPr lang="en-US" dirty="0"/>
              <a:t>Elected for only one year</a:t>
            </a:r>
          </a:p>
          <a:p>
            <a:pPr lvl="2"/>
            <a:r>
              <a:rPr lang="en-US" dirty="0"/>
              <a:t>Presided over meetings</a:t>
            </a:r>
          </a:p>
          <a:p>
            <a:pPr lvl="2"/>
            <a:r>
              <a:rPr lang="en-US" dirty="0"/>
              <a:t>Military leader</a:t>
            </a:r>
          </a:p>
          <a:p>
            <a:r>
              <a:rPr lang="en-US" dirty="0" smtClean="0"/>
              <a:t>The Senate</a:t>
            </a:r>
            <a:endParaRPr lang="en-US" dirty="0"/>
          </a:p>
          <a:p>
            <a:pPr lvl="1"/>
            <a:r>
              <a:rPr lang="en-US" dirty="0"/>
              <a:t>REAL power of Rome</a:t>
            </a:r>
          </a:p>
          <a:p>
            <a:pPr lvl="1"/>
            <a:r>
              <a:rPr lang="en-US" dirty="0"/>
              <a:t>Served for life</a:t>
            </a:r>
          </a:p>
          <a:p>
            <a:pPr lvl="1"/>
            <a:endParaRPr lang="en-US" dirty="0"/>
          </a:p>
          <a:p>
            <a:endParaRPr lang="en-US" dirty="0"/>
          </a:p>
        </p:txBody>
      </p:sp>
      <p:pic>
        <p:nvPicPr>
          <p:cNvPr id="2050" name="Picture 2" descr="http://jfortunato.weebly.com/uploads/8/6/3/7/8637101/9564261.jpg?3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2057400"/>
            <a:ext cx="5137964"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65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Conflict of the Orders </a:t>
            </a:r>
            <a:endParaRPr lang="en-US" dirty="0"/>
          </a:p>
        </p:txBody>
      </p:sp>
      <p:sp>
        <p:nvSpPr>
          <p:cNvPr id="6" name="Content Placeholder 5"/>
          <p:cNvSpPr>
            <a:spLocks noGrp="1"/>
          </p:cNvSpPr>
          <p:nvPr>
            <p:ph sz="half" idx="1"/>
          </p:nvPr>
        </p:nvSpPr>
        <p:spPr/>
        <p:txBody>
          <a:bodyPr/>
          <a:lstStyle/>
          <a:p>
            <a:r>
              <a:rPr lang="en-US" dirty="0"/>
              <a:t>Order = social class</a:t>
            </a:r>
          </a:p>
          <a:p>
            <a:r>
              <a:rPr lang="en-US" dirty="0"/>
              <a:t>Patricians </a:t>
            </a:r>
            <a:endParaRPr lang="en-US" dirty="0" smtClean="0"/>
          </a:p>
          <a:p>
            <a:pPr lvl="1"/>
            <a:r>
              <a:rPr lang="en-US" dirty="0" smtClean="0"/>
              <a:t>elite</a:t>
            </a:r>
            <a:r>
              <a:rPr lang="en-US" dirty="0"/>
              <a:t>, wealthy </a:t>
            </a:r>
            <a:r>
              <a:rPr lang="en-US" dirty="0" smtClean="0"/>
              <a:t>class</a:t>
            </a:r>
            <a:endParaRPr lang="en-US" dirty="0"/>
          </a:p>
          <a:p>
            <a:r>
              <a:rPr lang="en-US" dirty="0"/>
              <a:t>Plebeians </a:t>
            </a:r>
            <a:endParaRPr lang="en-US" dirty="0" smtClean="0"/>
          </a:p>
          <a:p>
            <a:pPr lvl="1"/>
            <a:r>
              <a:rPr lang="en-US" dirty="0" smtClean="0"/>
              <a:t>poorer </a:t>
            </a:r>
            <a:r>
              <a:rPr lang="en-US" dirty="0"/>
              <a:t>class, majority of </a:t>
            </a:r>
            <a:r>
              <a:rPr lang="en-US" dirty="0" smtClean="0"/>
              <a:t>population</a:t>
            </a:r>
            <a:endParaRPr lang="en-US" dirty="0"/>
          </a:p>
          <a:p>
            <a:r>
              <a:rPr lang="en-US" dirty="0"/>
              <a:t>Plebeians refused to work, fight, </a:t>
            </a:r>
            <a:r>
              <a:rPr lang="en-US" dirty="0" err="1"/>
              <a:t>etc</a:t>
            </a:r>
            <a:r>
              <a:rPr lang="en-US" dirty="0"/>
              <a:t> in order to get more rights from the patricians</a:t>
            </a:r>
          </a:p>
          <a:p>
            <a:endParaRPr lang="en-US" dirty="0"/>
          </a:p>
        </p:txBody>
      </p:sp>
      <p:sp>
        <p:nvSpPr>
          <p:cNvPr id="7" name="Content Placeholder 6"/>
          <p:cNvSpPr>
            <a:spLocks noGrp="1"/>
          </p:cNvSpPr>
          <p:nvPr>
            <p:ph sz="half" idx="2"/>
          </p:nvPr>
        </p:nvSpPr>
        <p:spPr/>
        <p:txBody>
          <a:bodyPr/>
          <a:lstStyle/>
          <a:p>
            <a:endParaRPr lang="en-US"/>
          </a:p>
        </p:txBody>
      </p:sp>
      <p:pic>
        <p:nvPicPr>
          <p:cNvPr id="4098" name="Picture 2" descr="http://ferrellworldhistory.weebly.com/uploads/3/0/4/9/30499678/5119938_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426720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Conflict of the Orders</a:t>
            </a:r>
            <a:endParaRPr lang="en-US" dirty="0"/>
          </a:p>
        </p:txBody>
      </p:sp>
      <p:sp>
        <p:nvSpPr>
          <p:cNvPr id="4" name="Content Placeholder 3"/>
          <p:cNvSpPr>
            <a:spLocks noGrp="1"/>
          </p:cNvSpPr>
          <p:nvPr>
            <p:ph sz="half" idx="1"/>
          </p:nvPr>
        </p:nvSpPr>
        <p:spPr/>
        <p:txBody>
          <a:bodyPr>
            <a:normAutofit fontScale="92500"/>
          </a:bodyPr>
          <a:lstStyle/>
          <a:p>
            <a:endParaRPr lang="en-US" dirty="0"/>
          </a:p>
        </p:txBody>
      </p:sp>
      <p:sp>
        <p:nvSpPr>
          <p:cNvPr id="5" name="Content Placeholder 4"/>
          <p:cNvSpPr>
            <a:spLocks noGrp="1"/>
          </p:cNvSpPr>
          <p:nvPr>
            <p:ph sz="half" idx="2"/>
          </p:nvPr>
        </p:nvSpPr>
        <p:spPr/>
        <p:txBody>
          <a:bodyPr>
            <a:normAutofit fontScale="92500"/>
          </a:bodyPr>
          <a:lstStyle/>
          <a:p>
            <a:r>
              <a:rPr lang="en-US" dirty="0"/>
              <a:t>Twelve </a:t>
            </a:r>
            <a:r>
              <a:rPr lang="en-US" dirty="0" smtClean="0"/>
              <a:t>Tables </a:t>
            </a:r>
            <a:endParaRPr lang="en-US" dirty="0"/>
          </a:p>
          <a:p>
            <a:pPr lvl="1"/>
            <a:r>
              <a:rPr lang="en-US" dirty="0"/>
              <a:t>450 BCE</a:t>
            </a:r>
          </a:p>
          <a:p>
            <a:pPr lvl="1"/>
            <a:r>
              <a:rPr lang="en-US" dirty="0"/>
              <a:t>Laws published on 12 stone tablets</a:t>
            </a:r>
          </a:p>
          <a:p>
            <a:r>
              <a:rPr lang="en-US" dirty="0"/>
              <a:t>Tribunes</a:t>
            </a:r>
          </a:p>
          <a:p>
            <a:pPr lvl="1"/>
            <a:r>
              <a:rPr lang="en-US" dirty="0"/>
              <a:t>New official position created</a:t>
            </a:r>
          </a:p>
          <a:p>
            <a:pPr lvl="1"/>
            <a:r>
              <a:rPr lang="en-US" dirty="0"/>
              <a:t>Taken from lower classes</a:t>
            </a:r>
          </a:p>
          <a:p>
            <a:pPr lvl="1"/>
            <a:r>
              <a:rPr lang="en-US" dirty="0"/>
              <a:t>Could help protect the affairs of lower classes</a:t>
            </a:r>
          </a:p>
          <a:p>
            <a:pPr lvl="1"/>
            <a:r>
              <a:rPr lang="en-US" dirty="0"/>
              <a:t>Eventually created a new elite class</a:t>
            </a:r>
          </a:p>
          <a:p>
            <a:endParaRPr lang="en-US" dirty="0"/>
          </a:p>
          <a:p>
            <a:endParaRPr lang="en-US" dirty="0"/>
          </a:p>
        </p:txBody>
      </p:sp>
      <p:pic>
        <p:nvPicPr>
          <p:cNvPr id="3074" name="Picture 2" descr="https://farm1.staticflickr.com/25/62006653_9aeb242279_o_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633"/>
          <a:stretch/>
        </p:blipFill>
        <p:spPr bwMode="auto">
          <a:xfrm>
            <a:off x="533400" y="1676400"/>
            <a:ext cx="3886200" cy="467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50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Expansion</a:t>
            </a:r>
            <a:endParaRPr lang="en-US" dirty="0"/>
          </a:p>
        </p:txBody>
      </p:sp>
      <p:sp>
        <p:nvSpPr>
          <p:cNvPr id="3" name="Content Placeholder 2"/>
          <p:cNvSpPr>
            <a:spLocks noGrp="1"/>
          </p:cNvSpPr>
          <p:nvPr>
            <p:ph idx="1"/>
          </p:nvPr>
        </p:nvSpPr>
        <p:spPr/>
        <p:txBody>
          <a:bodyPr/>
          <a:lstStyle/>
          <a:p>
            <a:r>
              <a:rPr lang="en-US" dirty="0" smtClean="0"/>
              <a:t>Roman army was key to expansion</a:t>
            </a:r>
          </a:p>
          <a:p>
            <a:pPr lvl="1"/>
            <a:r>
              <a:rPr lang="en-US" dirty="0" smtClean="0"/>
              <a:t>Led by consuls seeking military victory</a:t>
            </a:r>
          </a:p>
          <a:p>
            <a:pPr lvl="1"/>
            <a:r>
              <a:rPr lang="en-US" dirty="0" smtClean="0"/>
              <a:t>Similar to Greek hoplites </a:t>
            </a:r>
          </a:p>
          <a:p>
            <a:r>
              <a:rPr lang="en-US" dirty="0" smtClean="0"/>
              <a:t>“Unified” (by conquering) the majority of the Italian peninsula by 290 BCE</a:t>
            </a:r>
          </a:p>
          <a:p>
            <a:r>
              <a:rPr lang="en-US" dirty="0" smtClean="0"/>
              <a:t>Allowed conquered peoples full privileges of citizenship</a:t>
            </a:r>
          </a:p>
          <a:p>
            <a:pPr lvl="1"/>
            <a:r>
              <a:rPr lang="en-US" dirty="0" smtClean="0"/>
              <a:t>Allowed an “inexhaustible” pool of soldiers</a:t>
            </a:r>
          </a:p>
          <a:p>
            <a:r>
              <a:rPr lang="en-US" dirty="0" smtClean="0"/>
              <a:t>264 BCE – 202 BCE: Wars against Carthaginians</a:t>
            </a:r>
          </a:p>
          <a:p>
            <a:r>
              <a:rPr lang="en-US" dirty="0" smtClean="0"/>
              <a:t>200 BCE – 146 BCE: Wars against Hellenistic kingdoms</a:t>
            </a:r>
          </a:p>
          <a:p>
            <a:pPr lvl="1"/>
            <a:r>
              <a:rPr lang="en-US" dirty="0" smtClean="0"/>
              <a:t>Eventual takeover of Sicily, Sardinia, Spain</a:t>
            </a:r>
          </a:p>
          <a:p>
            <a:r>
              <a:rPr lang="en-US" dirty="0" smtClean="0"/>
              <a:t>59 BCE – 51 BCE: Julius Caesar conquers Gaul (France)</a:t>
            </a:r>
          </a:p>
        </p:txBody>
      </p:sp>
    </p:spTree>
    <p:extLst>
      <p:ext uri="{BB962C8B-B14F-4D97-AF65-F5344CB8AC3E}">
        <p14:creationId xmlns:p14="http://schemas.microsoft.com/office/powerpoint/2010/main" val="293785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06map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15963"/>
            <a:ext cx="8991600" cy="542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2" hidden="1"/>
          <p:cNvSpPr>
            <a:spLocks noGrp="1" noChangeArrowheads="1"/>
          </p:cNvSpPr>
          <p:nvPr>
            <p:ph type="title"/>
          </p:nvPr>
        </p:nvSpPr>
        <p:spPr/>
        <p:txBody>
          <a:bodyPr/>
          <a:lstStyle/>
          <a:p>
            <a:pPr eaLnBrk="1" hangingPunct="1"/>
            <a:endParaRPr lang="en-US" altLang="en-US" smtClean="0"/>
          </a:p>
        </p:txBody>
      </p:sp>
      <p:sp>
        <p:nvSpPr>
          <p:cNvPr id="4100" name="Rectangle 3"/>
          <p:cNvSpPr>
            <a:spLocks noChangeArrowheads="1"/>
          </p:cNvSpPr>
          <p:nvPr/>
        </p:nvSpPr>
        <p:spPr bwMode="auto">
          <a:xfrm>
            <a:off x="7896225" y="6584950"/>
            <a:ext cx="12477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Map 6-1, p. 152</a:t>
            </a:r>
          </a:p>
        </p:txBody>
      </p:sp>
    </p:spTree>
    <p:extLst>
      <p:ext uri="{BB962C8B-B14F-4D97-AF65-F5344CB8AC3E}">
        <p14:creationId xmlns:p14="http://schemas.microsoft.com/office/powerpoint/2010/main" val="263887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the Republic</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err="1" smtClean="0"/>
              <a:t>Latifundia</a:t>
            </a:r>
            <a:endParaRPr lang="en-US" dirty="0" smtClean="0"/>
          </a:p>
          <a:p>
            <a:pPr lvl="1"/>
            <a:r>
              <a:rPr lang="en-US" dirty="0" smtClean="0"/>
              <a:t>Small farms taken over by wealthy estates/ranches</a:t>
            </a:r>
          </a:p>
          <a:p>
            <a:pPr lvl="1"/>
            <a:r>
              <a:rPr lang="en-US" dirty="0" smtClean="0"/>
              <a:t>Cash crops rather than grains for food</a:t>
            </a:r>
          </a:p>
          <a:p>
            <a:pPr lvl="2"/>
            <a:r>
              <a:rPr lang="en-US" dirty="0" smtClean="0"/>
              <a:t>Cattle, grapes for wine</a:t>
            </a:r>
          </a:p>
          <a:p>
            <a:pPr lvl="1"/>
            <a:r>
              <a:rPr lang="en-US" dirty="0" smtClean="0"/>
              <a:t>Created dependence on foreign grain</a:t>
            </a:r>
          </a:p>
          <a:p>
            <a:pPr lvl="1"/>
            <a:r>
              <a:rPr lang="en-US" dirty="0" smtClean="0"/>
              <a:t>Poor peasants couldn’t find work due to cheap POW labor</a:t>
            </a:r>
          </a:p>
          <a:p>
            <a:pPr lvl="2"/>
            <a:r>
              <a:rPr lang="en-US" dirty="0" smtClean="0"/>
              <a:t>Movement into cities/urban areas</a:t>
            </a:r>
          </a:p>
          <a:p>
            <a:pPr lvl="2"/>
            <a:r>
              <a:rPr lang="en-US" dirty="0" smtClean="0"/>
              <a:t>Lived in poverty</a:t>
            </a:r>
          </a:p>
          <a:p>
            <a:pPr lvl="1"/>
            <a:r>
              <a:rPr lang="en-US" dirty="0" smtClean="0"/>
              <a:t>Decline in land owning men = decline in available soldiers</a:t>
            </a:r>
          </a:p>
          <a:p>
            <a:pPr lvl="1"/>
            <a:endParaRPr lang="en-US" dirty="0"/>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5122" name="Picture 2" descr="A Latifundia (http://krusekronicle.typepad.com/kruse_kronicle/images/2007/05/14/villa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542" y="2438400"/>
            <a:ext cx="4614458" cy="286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37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Ambition</a:t>
            </a:r>
            <a:endParaRPr lang="en-US" dirty="0"/>
          </a:p>
        </p:txBody>
      </p:sp>
      <p:sp>
        <p:nvSpPr>
          <p:cNvPr id="3" name="Content Placeholder 2"/>
          <p:cNvSpPr>
            <a:spLocks noGrp="1"/>
          </p:cNvSpPr>
          <p:nvPr>
            <p:ph sz="half" idx="1"/>
          </p:nvPr>
        </p:nvSpPr>
        <p:spPr/>
        <p:txBody>
          <a:bodyPr>
            <a:normAutofit fontScale="85000" lnSpcReduction="20000"/>
          </a:bodyPr>
          <a:lstStyle/>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Gaius Marius</a:t>
            </a:r>
          </a:p>
          <a:p>
            <a:pPr lvl="1"/>
            <a:r>
              <a:rPr lang="en-US" dirty="0"/>
              <a:t>NOT from the traditional ruling class</a:t>
            </a:r>
          </a:p>
          <a:p>
            <a:pPr lvl="1"/>
            <a:r>
              <a:rPr lang="en-US" dirty="0"/>
              <a:t>Allowed men in army without owning land</a:t>
            </a:r>
          </a:p>
          <a:p>
            <a:pPr lvl="1"/>
            <a:r>
              <a:rPr lang="en-US" dirty="0"/>
              <a:t>Promised land upon retirement</a:t>
            </a:r>
          </a:p>
          <a:p>
            <a:pPr lvl="1"/>
            <a:r>
              <a:rPr lang="en-US" dirty="0"/>
              <a:t>Elected consul 6x (ILLEGAL!!!!)</a:t>
            </a:r>
          </a:p>
          <a:p>
            <a:r>
              <a:rPr lang="en-US" dirty="0"/>
              <a:t>Armies became more loyal to their generals than to Rome</a:t>
            </a:r>
          </a:p>
          <a:p>
            <a:pPr lvl="1"/>
            <a:r>
              <a:rPr lang="en-US" dirty="0"/>
              <a:t>Julius Caesar, Mark Antony, Octavian</a:t>
            </a:r>
          </a:p>
          <a:p>
            <a:pPr lvl="1"/>
            <a:r>
              <a:rPr lang="en-US" dirty="0"/>
              <a:t>Generals used armies to further their personal power</a:t>
            </a:r>
          </a:p>
          <a:p>
            <a:endParaRPr lang="en-US" dirty="0"/>
          </a:p>
        </p:txBody>
      </p:sp>
      <p:pic>
        <p:nvPicPr>
          <p:cNvPr id="16386" name="Picture 2" descr="http://1.bp.blogspot.com/-czwZ9qXRhY4/UXPcGuAQRvI/AAAAAAAADnI/20ZOI35m-Qk/s1600/triumvirate.jpg"/>
          <p:cNvPicPr>
            <a:picLocks noChangeAspect="1" noChangeArrowheads="1"/>
          </p:cNvPicPr>
          <p:nvPr/>
        </p:nvPicPr>
        <p:blipFill rotWithShape="1">
          <a:blip r:embed="rId2">
            <a:extLst>
              <a:ext uri="{28A0092B-C50C-407E-A947-70E740481C1C}">
                <a14:useLocalDpi xmlns:a14="http://schemas.microsoft.com/office/drawing/2010/main" val="0"/>
              </a:ext>
            </a:extLst>
          </a:blip>
          <a:srcRect l="34623"/>
          <a:stretch/>
        </p:blipFill>
        <p:spPr bwMode="auto">
          <a:xfrm>
            <a:off x="228600" y="1408282"/>
            <a:ext cx="376122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thedailyjournalist.com/wp-content/uploads/2013/12/tri-3.jpg"/>
          <p:cNvPicPr>
            <a:picLocks noChangeAspect="1" noChangeArrowheads="1"/>
          </p:cNvPicPr>
          <p:nvPr/>
        </p:nvPicPr>
        <p:blipFill rotWithShape="1">
          <a:blip r:embed="rId3">
            <a:extLst>
              <a:ext uri="{28A0092B-C50C-407E-A947-70E740481C1C}">
                <a14:useLocalDpi xmlns:a14="http://schemas.microsoft.com/office/drawing/2010/main" val="0"/>
              </a:ext>
            </a:extLst>
          </a:blip>
          <a:srcRect t="8216" r="36095" b="3500"/>
          <a:stretch/>
        </p:blipFill>
        <p:spPr bwMode="auto">
          <a:xfrm>
            <a:off x="367145" y="4160142"/>
            <a:ext cx="3366655" cy="2573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309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5343</TotalTime>
  <Words>1672</Words>
  <Application>Microsoft Office PowerPoint</Application>
  <PresentationFormat>On-screen Show (4:3)</PresentationFormat>
  <Paragraphs>244</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Rome</vt:lpstr>
      <vt:lpstr>Early Rome</vt:lpstr>
      <vt:lpstr>Roman Republic (507 BCE - 31 BCE)</vt:lpstr>
      <vt:lpstr>Conflict of the Orders </vt:lpstr>
      <vt:lpstr>The Conflict of the Orders</vt:lpstr>
      <vt:lpstr>Roman Expansion</vt:lpstr>
      <vt:lpstr>PowerPoint Presentation</vt:lpstr>
      <vt:lpstr>Fall of the Republic</vt:lpstr>
      <vt:lpstr>Ambition</vt:lpstr>
      <vt:lpstr>The Principate/Roman Empire  (31 BCE – 330 CE) </vt:lpstr>
      <vt:lpstr>Pax Romana</vt:lpstr>
      <vt:lpstr>Romanization </vt:lpstr>
      <vt:lpstr>Economics</vt:lpstr>
      <vt:lpstr>PowerPoint Presentation</vt:lpstr>
      <vt:lpstr>PowerPoint Presentation</vt:lpstr>
      <vt:lpstr>Society</vt:lpstr>
      <vt:lpstr>PowerPoint Presentation</vt:lpstr>
      <vt:lpstr>Religion</vt:lpstr>
      <vt:lpstr>Christianity</vt:lpstr>
      <vt:lpstr>Christianity</vt:lpstr>
      <vt:lpstr>Technology</vt:lpstr>
      <vt:lpstr>PowerPoint Presentation</vt:lpstr>
      <vt:lpstr>PowerPoint Presentation</vt:lpstr>
      <vt:lpstr>Defending the Empire </vt:lpstr>
      <vt:lpstr>Third Century Crisis (235-284 CE)</vt:lpstr>
      <vt:lpstr>Third Century Crisis (235-284 CE)</vt:lpstr>
      <vt:lpstr>Diocletian (284-305 CE)</vt:lpstr>
      <vt:lpstr>Constantine (306-337 CE)</vt:lpstr>
      <vt:lpstr>The Fall of Rome (476 CE)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dc:title>
  <dc:creator>Teacher</dc:creator>
  <cp:lastModifiedBy>Teacher</cp:lastModifiedBy>
  <cp:revision>25</cp:revision>
  <dcterms:created xsi:type="dcterms:W3CDTF">2015-07-22T20:46:51Z</dcterms:created>
  <dcterms:modified xsi:type="dcterms:W3CDTF">2015-07-30T23:02:10Z</dcterms:modified>
</cp:coreProperties>
</file>