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61" r:id="rId3"/>
    <p:sldId id="260" r:id="rId4"/>
    <p:sldId id="262" r:id="rId5"/>
    <p:sldId id="275" r:id="rId6"/>
    <p:sldId id="263" r:id="rId7"/>
    <p:sldId id="264" r:id="rId8"/>
    <p:sldId id="276" r:id="rId9"/>
    <p:sldId id="259" r:id="rId10"/>
    <p:sldId id="265" r:id="rId11"/>
    <p:sldId id="258" r:id="rId12"/>
    <p:sldId id="277" r:id="rId13"/>
    <p:sldId id="278" r:id="rId14"/>
    <p:sldId id="266" r:id="rId15"/>
    <p:sldId id="257" r:id="rId16"/>
    <p:sldId id="267" r:id="rId17"/>
    <p:sldId id="268" r:id="rId18"/>
    <p:sldId id="270" r:id="rId19"/>
    <p:sldId id="269"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0" autoAdjust="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92182-2ECF-485B-A854-FA51C2ECEB49}" type="datetimeFigureOut">
              <a:rPr lang="en-US" smtClean="0"/>
              <a:t>7/30/2015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D151E-1493-4008-9A30-4C564A9F0C2F}" type="slidenum">
              <a:rPr lang="en-US" smtClean="0"/>
              <a:t>‹#›</a:t>
            </a:fld>
            <a:endParaRPr lang="en-US"/>
          </a:p>
        </p:txBody>
      </p:sp>
    </p:spTree>
    <p:extLst>
      <p:ext uri="{BB962C8B-B14F-4D97-AF65-F5344CB8AC3E}">
        <p14:creationId xmlns:p14="http://schemas.microsoft.com/office/powerpoint/2010/main" val="361859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1BFE48-3552-42A4-90B0-7E2D7FB1E2B4}" type="slidenum">
              <a:rPr lang="en-US" altLang="en-US"/>
              <a:pPr eaLnBrk="1" hangingPunct="1"/>
              <a:t>9</a:t>
            </a:fld>
            <a:endParaRPr lang="en-US" altLang="en-US"/>
          </a:p>
        </p:txBody>
      </p:sp>
      <p:sp>
        <p:nvSpPr>
          <p:cNvPr id="22531" name="Rectangle 2"/>
          <p:cNvSpPr>
            <a:spLocks noRot="1" noChangeArrowheads="1" noTextEdit="1"/>
          </p:cNvSpPr>
          <p:nvPr>
            <p:ph type="sldImg"/>
          </p:nvPr>
        </p:nvSpPr>
        <p:spPr>
          <a:xfrm>
            <a:off x="1143000" y="687388"/>
            <a:ext cx="4572000" cy="3429000"/>
          </a:xfrm>
          <a:ln/>
        </p:spPr>
      </p:sp>
      <p:sp>
        <p:nvSpPr>
          <p:cNvPr id="22532"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dirty="0" smtClean="0">
                <a:solidFill>
                  <a:srgbClr val="000000"/>
                </a:solidFill>
              </a:rPr>
              <a:t>Gold Belt Buckle, Xiongnu, Second Century B.C.E.</a:t>
            </a:r>
          </a:p>
          <a:p>
            <a:pPr eaLnBrk="1" hangingPunct="1"/>
            <a:r>
              <a:rPr lang="el-GR" altLang="en-US" dirty="0" smtClean="0">
                <a:solidFill>
                  <a:srgbClr val="000000"/>
                </a:solidFill>
              </a:rPr>
              <a:t>The Xiongnu, herders in the lands north of China, shared the artistic conventions of nomadic peoples across the steppes of Asia and eastern Europe, such as this fluid, twisting representation of the animals on which they depended for their livelihood. Shi Huangdi’s military incursion into their pasturelands in the late third century B.C.E. catalyzed the formation of the Xiongnu Confederacy, whose horse-riding warriors challenged the Chinese for centur</a:t>
            </a:r>
            <a:r>
              <a:rPr lang="el-GR" altLang="en-US" dirty="0" smtClean="0">
                <a:solidFill>
                  <a:srgbClr val="000000"/>
                </a:solidFill>
                <a:latin typeface="ScalaSansPro-Regular" charset="0"/>
              </a:rPr>
              <a: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2FEB57-2670-408E-B62C-37FB1C71C180}" type="slidenum">
              <a:rPr lang="en-US" altLang="en-US"/>
              <a:pPr eaLnBrk="1" hangingPunct="1"/>
              <a:t>11</a:t>
            </a:fld>
            <a:endParaRPr lang="en-US" altLang="en-US"/>
          </a:p>
        </p:txBody>
      </p:sp>
      <p:sp>
        <p:nvSpPr>
          <p:cNvPr id="21507" name="Rectangle 2"/>
          <p:cNvSpPr>
            <a:spLocks noRot="1" noChangeArrowheads="1" noTextEdit="1"/>
          </p:cNvSpPr>
          <p:nvPr>
            <p:ph type="sldImg"/>
          </p:nvPr>
        </p:nvSpPr>
        <p:spPr>
          <a:xfrm>
            <a:off x="1143000" y="687388"/>
            <a:ext cx="4572000" cy="3429000"/>
          </a:xfrm>
          <a:ln/>
        </p:spPr>
      </p:sp>
      <p:sp>
        <p:nvSpPr>
          <p:cNvPr id="2150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Terracotta Soldiers from the Tomb of Shi Huangdi, “First Emperor” of China, Late Third Century B.C.E.</a:t>
            </a:r>
          </a:p>
          <a:p>
            <a:pPr eaLnBrk="1" hangingPunct="1"/>
            <a:r>
              <a:rPr lang="el-GR" altLang="en-US" smtClean="0">
                <a:solidFill>
                  <a:srgbClr val="000000"/>
                </a:solidFill>
              </a:rPr>
              <a:t>Near the monumental tomb that he built for himself, the First Emperor filled a huge underground chamber with more than seven thousand life-sized baked-clay statues of soldiers. The terracotta army was unearthed in the 1970</a:t>
            </a:r>
            <a:r>
              <a:rPr lang="el-GR" altLang="en-US" smtClean="0">
                <a:solidFill>
                  <a:srgbClr val="000000"/>
                </a:solidFill>
                <a:latin typeface="ScalaSansPro-Regular" charset="0"/>
              </a:rPr>
              <a: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533AE3-856D-460F-A1D6-24D9AED516F3}" type="slidenum">
              <a:rPr lang="en-US" altLang="en-US"/>
              <a:pPr eaLnBrk="1" hangingPunct="1"/>
              <a:t>15</a:t>
            </a:fld>
            <a:endParaRPr lang="en-US" altLang="en-US"/>
          </a:p>
        </p:txBody>
      </p:sp>
      <p:sp>
        <p:nvSpPr>
          <p:cNvPr id="20483" name="Rectangle 2"/>
          <p:cNvSpPr>
            <a:spLocks noRot="1" noChangeArrowheads="1" noTextEdit="1"/>
          </p:cNvSpPr>
          <p:nvPr>
            <p:ph type="sldImg"/>
          </p:nvPr>
        </p:nvSpPr>
        <p:spPr>
          <a:xfrm>
            <a:off x="1143000" y="687388"/>
            <a:ext cx="4572000" cy="3429000"/>
          </a:xfrm>
          <a:ln/>
        </p:spPr>
      </p:sp>
      <p:sp>
        <p:nvSpPr>
          <p:cNvPr id="20484"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6.2:</a:t>
            </a:r>
            <a:r>
              <a:rPr lang="el-GR" altLang="en-US" smtClean="0">
                <a:solidFill>
                  <a:srgbClr val="000000"/>
                </a:solidFill>
              </a:rPr>
              <a:t> </a:t>
            </a:r>
            <a:r>
              <a:rPr lang="el-GR" altLang="en-US" b="1" smtClean="0">
                <a:solidFill>
                  <a:srgbClr val="000000"/>
                </a:solidFill>
              </a:rPr>
              <a:t>Han China.</a:t>
            </a:r>
          </a:p>
          <a:p>
            <a:pPr eaLnBrk="1" hangingPunct="1"/>
            <a:r>
              <a:rPr lang="el-GR" altLang="en-US" smtClean="0">
                <a:solidFill>
                  <a:srgbClr val="000000"/>
                </a:solidFill>
              </a:rPr>
              <a:t>The Qin and Han rulers of northeast China extended their control over all of eastern China and extensive territories to the west. A series of walls in the north and northwest, built to check the incursions of nomadic peoples from the steppes, were joined together to form the ancestor of the present-day Great Wall of China. An extensive network of roads connecting towns, cities, and frontier forts promoted rapid communication and facilitated trade. The Silk Road carried China’s most treasured products to Central, South, and West Asia and the Mediterranean lands.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CE4B05D-6E31-48F3-99BD-4CDDA60DEEF6}" type="datetimeFigureOut">
              <a:rPr lang="en-US" smtClean="0"/>
              <a:t>7/30/2015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2E7A416-C2FF-408A-A26A-C86943AC54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E4B05D-6E31-48F3-99BD-4CDDA60DEEF6}"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A416-C2FF-408A-A26A-C86943AC54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E4B05D-6E31-48F3-99BD-4CDDA60DEEF6}"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A416-C2FF-408A-A26A-C86943AC54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E4B05D-6E31-48F3-99BD-4CDDA60DEEF6}" type="datetimeFigureOut">
              <a:rPr lang="en-US" smtClean="0"/>
              <a:t>7/30/2015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2E7A416-C2FF-408A-A26A-C86943AC54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CE4B05D-6E31-48F3-99BD-4CDDA60DEEF6}" type="datetimeFigureOut">
              <a:rPr lang="en-US" smtClean="0"/>
              <a:t>7/30/2015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2E7A416-C2FF-408A-A26A-C86943AC545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CE4B05D-6E31-48F3-99BD-4CDDA60DEEF6}" type="datetimeFigureOut">
              <a:rPr lang="en-US" smtClean="0"/>
              <a:t>7/30/2015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E7A416-C2FF-408A-A26A-C86943AC54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CE4B05D-6E31-48F3-99BD-4CDDA60DEEF6}"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2E7A416-C2FF-408A-A26A-C86943AC545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CE4B05D-6E31-48F3-99BD-4CDDA60DEEF6}" type="datetimeFigureOut">
              <a:rPr lang="en-US" smtClean="0"/>
              <a:t>7/30/2015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7A416-C2FF-408A-A26A-C86943AC54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E4B05D-6E31-48F3-99BD-4CDDA60DEEF6}" type="datetimeFigureOut">
              <a:rPr lang="en-US" smtClean="0"/>
              <a:t>7/30/2015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A416-C2FF-408A-A26A-C86943AC54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E4B05D-6E31-48F3-99BD-4CDDA60DEEF6}" type="datetimeFigureOut">
              <a:rPr lang="en-US" smtClean="0"/>
              <a:t>7/30/2015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7A416-C2FF-408A-A26A-C86943AC54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CE4B05D-6E31-48F3-99BD-4CDDA60DEEF6}"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E7A416-C2FF-408A-A26A-C86943AC545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CE4B05D-6E31-48F3-99BD-4CDDA60DEEF6}" type="datetimeFigureOut">
              <a:rPr lang="en-US" smtClean="0"/>
              <a:t>7/30/2015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2E7A416-C2FF-408A-A26A-C86943AC545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China</a:t>
            </a:r>
            <a:endParaRPr lang="en-US" dirty="0"/>
          </a:p>
        </p:txBody>
      </p:sp>
      <p:sp>
        <p:nvSpPr>
          <p:cNvPr id="3" name="Subtitle 2"/>
          <p:cNvSpPr>
            <a:spLocks noGrp="1"/>
          </p:cNvSpPr>
          <p:nvPr>
            <p:ph type="subTitle" idx="1"/>
          </p:nvPr>
        </p:nvSpPr>
        <p:spPr/>
        <p:txBody>
          <a:bodyPr/>
          <a:lstStyle/>
          <a:p>
            <a:r>
              <a:rPr lang="en-US" dirty="0" smtClean="0"/>
              <a:t>Qin and Han Dynasties</a:t>
            </a:r>
            <a:endParaRPr lang="en-US" dirty="0"/>
          </a:p>
        </p:txBody>
      </p:sp>
    </p:spTree>
    <p:extLst>
      <p:ext uri="{BB962C8B-B14F-4D97-AF65-F5344CB8AC3E}">
        <p14:creationId xmlns:p14="http://schemas.microsoft.com/office/powerpoint/2010/main" val="154151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Fall of the Qin</a:t>
            </a:r>
            <a:endParaRPr lang="en-US" dirty="0"/>
          </a:p>
        </p:txBody>
      </p:sp>
      <p:sp>
        <p:nvSpPr>
          <p:cNvPr id="6" name="Content Placeholder 5"/>
          <p:cNvSpPr>
            <a:spLocks noGrp="1"/>
          </p:cNvSpPr>
          <p:nvPr>
            <p:ph idx="1"/>
          </p:nvPr>
        </p:nvSpPr>
        <p:spPr/>
        <p:txBody>
          <a:bodyPr>
            <a:normAutofit fontScale="92500"/>
          </a:bodyPr>
          <a:lstStyle/>
          <a:p>
            <a:r>
              <a:rPr lang="en-US" dirty="0" smtClean="0"/>
              <a:t>Oppressive policies</a:t>
            </a:r>
          </a:p>
          <a:p>
            <a:pPr lvl="1"/>
            <a:r>
              <a:rPr lang="en-US" dirty="0" smtClean="0"/>
              <a:t>Mandatory military service</a:t>
            </a:r>
          </a:p>
          <a:p>
            <a:pPr lvl="1"/>
            <a:r>
              <a:rPr lang="en-US" dirty="0" smtClean="0"/>
              <a:t>Forced labor for roads, walls, buildings</a:t>
            </a:r>
          </a:p>
          <a:p>
            <a:r>
              <a:rPr lang="en-US" dirty="0" smtClean="0"/>
              <a:t>The Terra Cotta Army</a:t>
            </a:r>
          </a:p>
          <a:p>
            <a:pPr lvl="1"/>
            <a:r>
              <a:rPr lang="en-US" dirty="0" err="1" smtClean="0"/>
              <a:t>Huangdi’s</a:t>
            </a:r>
            <a:r>
              <a:rPr lang="en-US" dirty="0" smtClean="0"/>
              <a:t> elaborate tomb that mimicked China’s geography</a:t>
            </a:r>
          </a:p>
          <a:p>
            <a:pPr lvl="1"/>
            <a:r>
              <a:rPr lang="en-US" dirty="0" smtClean="0"/>
              <a:t>7000 life sized terra cotta soldiers to guard the afterlife</a:t>
            </a:r>
          </a:p>
          <a:p>
            <a:r>
              <a:rPr lang="en-US" dirty="0" err="1" smtClean="0"/>
              <a:t>Huangdi’s</a:t>
            </a:r>
            <a:r>
              <a:rPr lang="en-US" dirty="0" smtClean="0"/>
              <a:t> successors were weak and the dynasty collapsed after only a few years</a:t>
            </a:r>
          </a:p>
        </p:txBody>
      </p:sp>
    </p:spTree>
    <p:extLst>
      <p:ext uri="{BB962C8B-B14F-4D97-AF65-F5344CB8AC3E}">
        <p14:creationId xmlns:p14="http://schemas.microsoft.com/office/powerpoint/2010/main" val="248233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06p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6088"/>
            <a:ext cx="8991600"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 hidden="1"/>
          <p:cNvSpPr>
            <a:spLocks noGrp="1" noChangeArrowheads="1"/>
          </p:cNvSpPr>
          <p:nvPr>
            <p:ph type="title"/>
          </p:nvPr>
        </p:nvSpPr>
        <p:spPr/>
        <p:txBody>
          <a:bodyPr/>
          <a:lstStyle/>
          <a:p>
            <a:pPr eaLnBrk="1" hangingPunct="1"/>
            <a:endParaRPr lang="en-US" altLang="en-US" smtClean="0"/>
          </a:p>
        </p:txBody>
      </p:sp>
      <p:sp>
        <p:nvSpPr>
          <p:cNvPr id="10244"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167</a:t>
            </a:r>
          </a:p>
        </p:txBody>
      </p:sp>
    </p:spTree>
    <p:extLst>
      <p:ext uri="{BB962C8B-B14F-4D97-AF65-F5344CB8AC3E}">
        <p14:creationId xmlns:p14="http://schemas.microsoft.com/office/powerpoint/2010/main" val="206111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travelphotos.picturetheplanet.com/China/Xian-Terracotta-Warriors/Xian-Terracotta-Warriors-China/1127118213_QW5U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2" y="373743"/>
            <a:ext cx="9173545" cy="611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s://riyadhspruced.files.wordpress.com/2015/03/terracotta-warriors-essential-full-day-tour-from-xi-an-in-xian-39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815"/>
            <a:ext cx="9208316" cy="609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5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202 BCE – 220 CE</a:t>
            </a:r>
            <a:endParaRPr lang="en-US" dirty="0"/>
          </a:p>
        </p:txBody>
      </p:sp>
      <p:sp>
        <p:nvSpPr>
          <p:cNvPr id="3" name="Title 2"/>
          <p:cNvSpPr>
            <a:spLocks noGrp="1"/>
          </p:cNvSpPr>
          <p:nvPr>
            <p:ph type="title"/>
          </p:nvPr>
        </p:nvSpPr>
        <p:spPr/>
        <p:txBody>
          <a:bodyPr/>
          <a:lstStyle/>
          <a:p>
            <a:r>
              <a:rPr lang="en-US" dirty="0" smtClean="0"/>
              <a:t>The Han Dynasty</a:t>
            </a:r>
            <a:endParaRPr lang="en-US" dirty="0"/>
          </a:p>
        </p:txBody>
      </p:sp>
    </p:spTree>
    <p:extLst>
      <p:ext uri="{BB962C8B-B14F-4D97-AF65-F5344CB8AC3E}">
        <p14:creationId xmlns:p14="http://schemas.microsoft.com/office/powerpoint/2010/main" val="329861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06map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25413"/>
            <a:ext cx="8020050" cy="650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hidden="1"/>
          <p:cNvSpPr>
            <a:spLocks noGrp="1" noChangeArrowheads="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170091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Emperors</a:t>
            </a:r>
            <a:endParaRPr lang="en-US" dirty="0"/>
          </a:p>
        </p:txBody>
      </p:sp>
      <p:sp>
        <p:nvSpPr>
          <p:cNvPr id="6" name="Text Placeholder 5"/>
          <p:cNvSpPr>
            <a:spLocks noGrp="1"/>
          </p:cNvSpPr>
          <p:nvPr>
            <p:ph type="body" idx="1"/>
          </p:nvPr>
        </p:nvSpPr>
        <p:spPr/>
        <p:txBody>
          <a:bodyPr/>
          <a:lstStyle/>
          <a:p>
            <a:r>
              <a:rPr lang="en-US" dirty="0" err="1" smtClean="0"/>
              <a:t>Gaozu</a:t>
            </a:r>
            <a:endParaRPr lang="en-US" dirty="0"/>
          </a:p>
        </p:txBody>
      </p:sp>
      <p:sp>
        <p:nvSpPr>
          <p:cNvPr id="7" name="Text Placeholder 6"/>
          <p:cNvSpPr>
            <a:spLocks noGrp="1"/>
          </p:cNvSpPr>
          <p:nvPr>
            <p:ph type="body" sz="half" idx="3"/>
          </p:nvPr>
        </p:nvSpPr>
        <p:spPr/>
        <p:txBody>
          <a:bodyPr/>
          <a:lstStyle/>
          <a:p>
            <a:r>
              <a:rPr lang="en-US" dirty="0" smtClean="0"/>
              <a:t>Wu</a:t>
            </a:r>
            <a:endParaRPr lang="en-US" dirty="0"/>
          </a:p>
        </p:txBody>
      </p:sp>
      <p:sp>
        <p:nvSpPr>
          <p:cNvPr id="5" name="Content Placeholder 4"/>
          <p:cNvSpPr>
            <a:spLocks noGrp="1"/>
          </p:cNvSpPr>
          <p:nvPr>
            <p:ph sz="quarter" idx="2"/>
          </p:nvPr>
        </p:nvSpPr>
        <p:spPr/>
        <p:txBody>
          <a:bodyPr/>
          <a:lstStyle/>
          <a:p>
            <a:r>
              <a:rPr lang="en-US" dirty="0" smtClean="0"/>
              <a:t>First emperor of the Han Dynasty</a:t>
            </a:r>
          </a:p>
          <a:p>
            <a:r>
              <a:rPr lang="en-US" dirty="0" smtClean="0"/>
              <a:t>Denounced extreme Qin policies, but retained Legalist institutions</a:t>
            </a:r>
          </a:p>
          <a:p>
            <a:r>
              <a:rPr lang="en-US" dirty="0" smtClean="0"/>
              <a:t>Adopted an appeasement policy when dealing with </a:t>
            </a:r>
            <a:r>
              <a:rPr lang="en-US" dirty="0" err="1" smtClean="0"/>
              <a:t>Xiongnu</a:t>
            </a:r>
            <a:endParaRPr lang="en-US" dirty="0" smtClean="0"/>
          </a:p>
          <a:p>
            <a:pPr lvl="1"/>
            <a:r>
              <a:rPr lang="en-US" dirty="0" smtClean="0"/>
              <a:t>“gifts” (aka bribes) to buy safety</a:t>
            </a:r>
            <a:endParaRPr lang="en-US" dirty="0"/>
          </a:p>
        </p:txBody>
      </p:sp>
      <p:sp>
        <p:nvSpPr>
          <p:cNvPr id="8" name="Content Placeholder 7"/>
          <p:cNvSpPr>
            <a:spLocks noGrp="1"/>
          </p:cNvSpPr>
          <p:nvPr>
            <p:ph sz="quarter" idx="4"/>
          </p:nvPr>
        </p:nvSpPr>
        <p:spPr>
          <a:xfrm>
            <a:off x="4648730" y="1316037"/>
            <a:ext cx="4288536" cy="4398963"/>
          </a:xfrm>
        </p:spPr>
        <p:txBody>
          <a:bodyPr>
            <a:normAutofit/>
          </a:bodyPr>
          <a:lstStyle/>
          <a:p>
            <a:r>
              <a:rPr lang="en-US" dirty="0"/>
              <a:t>Substantially increased the power of the emperor</a:t>
            </a:r>
          </a:p>
          <a:p>
            <a:r>
              <a:rPr lang="en-US" dirty="0"/>
              <a:t>Increased size of empire</a:t>
            </a:r>
          </a:p>
          <a:p>
            <a:r>
              <a:rPr lang="en-US" dirty="0"/>
              <a:t>Abandoned </a:t>
            </a:r>
            <a:r>
              <a:rPr lang="en-US" dirty="0" err="1"/>
              <a:t>Xiongnu</a:t>
            </a:r>
            <a:r>
              <a:rPr lang="en-US" dirty="0"/>
              <a:t> appeasement</a:t>
            </a:r>
          </a:p>
          <a:p>
            <a:pPr lvl="1"/>
            <a:r>
              <a:rPr lang="en-US" dirty="0"/>
              <a:t>Built up Chinese military</a:t>
            </a:r>
          </a:p>
          <a:p>
            <a:pPr lvl="1"/>
            <a:r>
              <a:rPr lang="en-US" dirty="0"/>
              <a:t>By first century CE the </a:t>
            </a:r>
            <a:r>
              <a:rPr lang="en-US" dirty="0" err="1"/>
              <a:t>Xiongnu</a:t>
            </a:r>
            <a:r>
              <a:rPr lang="en-US" dirty="0"/>
              <a:t> had disbanded</a:t>
            </a:r>
          </a:p>
          <a:p>
            <a:r>
              <a:rPr lang="en-US" dirty="0" smtClean="0"/>
              <a:t>Expensive wars caused Wu to establish monopolies on salt, iron, alcohol</a:t>
            </a:r>
            <a:endParaRPr lang="en-US" dirty="0"/>
          </a:p>
          <a:p>
            <a:endParaRPr lang="en-US" dirty="0"/>
          </a:p>
        </p:txBody>
      </p:sp>
    </p:spTree>
    <p:extLst>
      <p:ext uri="{BB962C8B-B14F-4D97-AF65-F5344CB8AC3E}">
        <p14:creationId xmlns:p14="http://schemas.microsoft.com/office/powerpoint/2010/main" val="295353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p:txBody>
          <a:bodyPr/>
          <a:lstStyle/>
          <a:p>
            <a:r>
              <a:rPr lang="en-US" dirty="0" smtClean="0"/>
              <a:t>Adopted by the Han as the “official ideology” of the empire</a:t>
            </a:r>
          </a:p>
          <a:p>
            <a:r>
              <a:rPr lang="en-US" dirty="0" smtClean="0"/>
              <a:t>Confucian university</a:t>
            </a:r>
          </a:p>
          <a:p>
            <a:pPr lvl="1"/>
            <a:r>
              <a:rPr lang="en-US" dirty="0" err="1" smtClean="0"/>
              <a:t>Chang’an</a:t>
            </a:r>
            <a:r>
              <a:rPr lang="en-US" dirty="0" smtClean="0"/>
              <a:t> (capital)</a:t>
            </a:r>
          </a:p>
          <a:p>
            <a:pPr lvl="1"/>
            <a:r>
              <a:rPr lang="en-US" dirty="0" smtClean="0"/>
              <a:t>Confucian scholar exam for official positions</a:t>
            </a:r>
          </a:p>
          <a:p>
            <a:pPr lvl="1"/>
            <a:endParaRPr lang="en-US" dirty="0"/>
          </a:p>
        </p:txBody>
      </p:sp>
    </p:spTree>
    <p:extLst>
      <p:ext uri="{BB962C8B-B14F-4D97-AF65-F5344CB8AC3E}">
        <p14:creationId xmlns:p14="http://schemas.microsoft.com/office/powerpoint/2010/main" val="248985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Chang’an</a:t>
            </a:r>
            <a:endParaRPr lang="en-US" dirty="0"/>
          </a:p>
        </p:txBody>
      </p:sp>
      <p:sp>
        <p:nvSpPr>
          <p:cNvPr id="3" name="Content Placeholder 2"/>
          <p:cNvSpPr>
            <a:spLocks noGrp="1"/>
          </p:cNvSpPr>
          <p:nvPr>
            <p:ph sz="half" idx="1"/>
          </p:nvPr>
        </p:nvSpPr>
        <p:spPr/>
        <p:txBody>
          <a:bodyPr>
            <a:normAutofit fontScale="92500"/>
          </a:bodyPr>
          <a:lstStyle/>
          <a:p>
            <a:endParaRPr lang="en-US" dirty="0"/>
          </a:p>
        </p:txBody>
      </p:sp>
      <p:sp>
        <p:nvSpPr>
          <p:cNvPr id="4" name="Content Placeholder 3"/>
          <p:cNvSpPr>
            <a:spLocks noGrp="1"/>
          </p:cNvSpPr>
          <p:nvPr>
            <p:ph sz="half" idx="2"/>
          </p:nvPr>
        </p:nvSpPr>
        <p:spPr/>
        <p:txBody>
          <a:bodyPr>
            <a:normAutofit fontScale="92500"/>
          </a:bodyPr>
          <a:lstStyle/>
          <a:p>
            <a:r>
              <a:rPr lang="en-US" dirty="0"/>
              <a:t>Modern Xi’an</a:t>
            </a:r>
          </a:p>
          <a:p>
            <a:r>
              <a:rPr lang="en-US" dirty="0"/>
              <a:t>Surrounded by a wall</a:t>
            </a:r>
          </a:p>
          <a:p>
            <a:r>
              <a:rPr lang="en-US" dirty="0"/>
              <a:t>Carefully planned with roads, imperial compound, homes/buildings</a:t>
            </a:r>
          </a:p>
          <a:p>
            <a:r>
              <a:rPr lang="en-US" dirty="0"/>
              <a:t>Model of urban planning</a:t>
            </a:r>
          </a:p>
          <a:p>
            <a:r>
              <a:rPr lang="en-US" dirty="0"/>
              <a:t>Dichotomy of elite and poor</a:t>
            </a:r>
          </a:p>
          <a:p>
            <a:pPr lvl="1"/>
            <a:r>
              <a:rPr lang="en-US" dirty="0"/>
              <a:t>Elite live in lavish homes </a:t>
            </a:r>
          </a:p>
          <a:p>
            <a:pPr lvl="1"/>
            <a:r>
              <a:rPr lang="en-US" dirty="0"/>
              <a:t>Poor live “as closely as the teeth of a comb”</a:t>
            </a:r>
          </a:p>
          <a:p>
            <a:endParaRPr lang="en-US" dirty="0"/>
          </a:p>
        </p:txBody>
      </p:sp>
      <p:pic>
        <p:nvPicPr>
          <p:cNvPr id="14338" name="Picture 2" descr="http://i2.w.yun.hjfile.cn/doc/201304/f68d36edf60245c787fe211af0cb0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89" y="2200274"/>
            <a:ext cx="456247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sz="half" idx="1"/>
          </p:nvPr>
        </p:nvSpPr>
        <p:spPr/>
        <p:txBody>
          <a:bodyPr/>
          <a:lstStyle/>
          <a:p>
            <a:r>
              <a:rPr lang="en-US" dirty="0" smtClean="0"/>
              <a:t>Patriarchal</a:t>
            </a:r>
          </a:p>
          <a:p>
            <a:r>
              <a:rPr lang="en-US" dirty="0" smtClean="0"/>
              <a:t>Family = fundamental social unit</a:t>
            </a:r>
          </a:p>
          <a:p>
            <a:pPr lvl="1"/>
            <a:r>
              <a:rPr lang="en-US" dirty="0" smtClean="0"/>
              <a:t>Included living AND ancestral spirits</a:t>
            </a:r>
          </a:p>
          <a:p>
            <a:pPr lvl="1"/>
            <a:r>
              <a:rPr lang="en-US" dirty="0" smtClean="0"/>
              <a:t>Ancestor veneration</a:t>
            </a:r>
          </a:p>
          <a:p>
            <a:pPr lvl="1"/>
            <a:r>
              <a:rPr lang="en-US" dirty="0" smtClean="0"/>
              <a:t>Sons favored over daughters</a:t>
            </a:r>
          </a:p>
          <a:p>
            <a:pPr lvl="1"/>
            <a:r>
              <a:rPr lang="en-US" dirty="0" smtClean="0"/>
              <a:t>Filial piety (Confucianism)</a:t>
            </a:r>
            <a:endParaRPr lang="en-US" dirty="0"/>
          </a:p>
        </p:txBody>
      </p:sp>
      <p:sp>
        <p:nvSpPr>
          <p:cNvPr id="4" name="Content Placeholder 3"/>
          <p:cNvSpPr>
            <a:spLocks noGrp="1"/>
          </p:cNvSpPr>
          <p:nvPr>
            <p:ph sz="half" idx="2"/>
          </p:nvPr>
        </p:nvSpPr>
        <p:spPr/>
        <p:txBody>
          <a:bodyPr/>
          <a:lstStyle/>
          <a:p>
            <a:r>
              <a:rPr lang="en-US" dirty="0" smtClean="0"/>
              <a:t>Women </a:t>
            </a:r>
          </a:p>
          <a:p>
            <a:pPr lvl="1"/>
            <a:r>
              <a:rPr lang="en-US" dirty="0" smtClean="0"/>
              <a:t>Cook, take care of family, make clothes</a:t>
            </a:r>
          </a:p>
          <a:p>
            <a:pPr lvl="1"/>
            <a:r>
              <a:rPr lang="en-US" dirty="0" smtClean="0"/>
              <a:t>Submit to males</a:t>
            </a:r>
          </a:p>
          <a:p>
            <a:pPr lvl="1"/>
            <a:r>
              <a:rPr lang="en-US" dirty="0" smtClean="0"/>
              <a:t>Arranged marriages</a:t>
            </a:r>
          </a:p>
          <a:p>
            <a:r>
              <a:rPr lang="en-US" dirty="0" smtClean="0"/>
              <a:t>Ban Zhao</a:t>
            </a:r>
          </a:p>
          <a:p>
            <a:pPr lvl="1"/>
            <a:r>
              <a:rPr lang="en-US" dirty="0" smtClean="0"/>
              <a:t>“Lessons for Women”</a:t>
            </a:r>
            <a:endParaRPr lang="en-US" dirty="0"/>
          </a:p>
        </p:txBody>
      </p:sp>
    </p:spTree>
    <p:extLst>
      <p:ext uri="{BB962C8B-B14F-4D97-AF65-F5344CB8AC3E}">
        <p14:creationId xmlns:p14="http://schemas.microsoft.com/office/powerpoint/2010/main" val="107019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221-206 BCE</a:t>
            </a:r>
            <a:endParaRPr lang="en-US" dirty="0"/>
          </a:p>
        </p:txBody>
      </p:sp>
      <p:sp>
        <p:nvSpPr>
          <p:cNvPr id="6" name="Title 5"/>
          <p:cNvSpPr>
            <a:spLocks noGrp="1"/>
          </p:cNvSpPr>
          <p:nvPr>
            <p:ph type="title"/>
          </p:nvPr>
        </p:nvSpPr>
        <p:spPr/>
        <p:txBody>
          <a:bodyPr>
            <a:normAutofit/>
          </a:bodyPr>
          <a:lstStyle/>
          <a:p>
            <a:r>
              <a:rPr lang="en-US" dirty="0" smtClean="0"/>
              <a:t>Qin Dynasty</a:t>
            </a:r>
            <a:endParaRPr lang="en-US" dirty="0"/>
          </a:p>
        </p:txBody>
      </p:sp>
    </p:spTree>
    <p:extLst>
      <p:ext uri="{BB962C8B-B14F-4D97-AF65-F5344CB8AC3E}">
        <p14:creationId xmlns:p14="http://schemas.microsoft.com/office/powerpoint/2010/main" val="3857144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Gentry</a:t>
            </a:r>
          </a:p>
          <a:p>
            <a:pPr lvl="1"/>
            <a:r>
              <a:rPr lang="en-US" dirty="0" smtClean="0"/>
              <a:t>Scholar </a:t>
            </a:r>
            <a:r>
              <a:rPr lang="en-US" dirty="0" err="1" smtClean="0"/>
              <a:t>offiials</a:t>
            </a:r>
            <a:endParaRPr lang="en-US" dirty="0" smtClean="0"/>
          </a:p>
          <a:p>
            <a:pPr lvl="1"/>
            <a:r>
              <a:rPr lang="en-US" dirty="0" smtClean="0"/>
              <a:t>Confucian</a:t>
            </a:r>
          </a:p>
          <a:p>
            <a:pPr lvl="1"/>
            <a:r>
              <a:rPr lang="en-US" dirty="0" smtClean="0"/>
              <a:t>Exempt from taxes, military/labor service</a:t>
            </a:r>
          </a:p>
          <a:p>
            <a:pPr lvl="1"/>
            <a:r>
              <a:rPr lang="en-US" dirty="0" smtClean="0"/>
              <a:t>Became a privileged class</a:t>
            </a:r>
          </a:p>
          <a:p>
            <a:r>
              <a:rPr lang="en-US" dirty="0"/>
              <a:t>Merchants</a:t>
            </a:r>
          </a:p>
          <a:p>
            <a:pPr lvl="1"/>
            <a:r>
              <a:rPr lang="en-US" dirty="0"/>
              <a:t>Some wealthy</a:t>
            </a:r>
          </a:p>
          <a:p>
            <a:pPr lvl="1"/>
            <a:r>
              <a:rPr lang="en-US" dirty="0"/>
              <a:t>Viewed as being greedy parasites</a:t>
            </a:r>
          </a:p>
          <a:p>
            <a:pPr lvl="1"/>
            <a:r>
              <a:rPr lang="en-US" dirty="0"/>
              <a:t>Blamed for China’s problems on occasion</a:t>
            </a:r>
          </a:p>
          <a:p>
            <a:pPr lvl="1"/>
            <a:endParaRPr lang="en-US" dirty="0"/>
          </a:p>
          <a:p>
            <a:pPr lvl="1"/>
            <a:endParaRPr lang="en-US" dirty="0" smtClean="0"/>
          </a:p>
          <a:p>
            <a:pPr lvl="1"/>
            <a:endParaRPr lang="en-US" dirty="0"/>
          </a:p>
        </p:txBody>
      </p:sp>
      <p:sp>
        <p:nvSpPr>
          <p:cNvPr id="4" name="Content Placeholder 3"/>
          <p:cNvSpPr>
            <a:spLocks noGrp="1"/>
          </p:cNvSpPr>
          <p:nvPr>
            <p:ph sz="half" idx="2"/>
          </p:nvPr>
        </p:nvSpPr>
        <p:spPr/>
        <p:txBody>
          <a:bodyPr>
            <a:normAutofit fontScale="92500" lnSpcReduction="10000"/>
          </a:bodyPr>
          <a:lstStyle/>
          <a:p>
            <a:pPr lvl="1"/>
            <a:endParaRPr lang="en-US" dirty="0"/>
          </a:p>
        </p:txBody>
      </p:sp>
      <p:pic>
        <p:nvPicPr>
          <p:cNvPr id="15362" name="Picture 2" descr="http://38.media.tumblr.com/405a52127bd87faf9b04a31f3b0ef199/tumblr_inline_mhbwvk8J5M1qz4r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925" y="2133600"/>
            <a:ext cx="4714875"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8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Astrology/Observation of celestial bodies</a:t>
            </a:r>
          </a:p>
          <a:p>
            <a:r>
              <a:rPr lang="en-US" dirty="0" smtClean="0"/>
              <a:t>Watermill</a:t>
            </a:r>
          </a:p>
          <a:p>
            <a:r>
              <a:rPr lang="en-US" dirty="0" smtClean="0"/>
              <a:t>Horse collar</a:t>
            </a:r>
          </a:p>
          <a:p>
            <a:pPr lvl="1"/>
            <a:r>
              <a:rPr lang="en-US" dirty="0" smtClean="0"/>
              <a:t>Heavier loads could be pulled by horses</a:t>
            </a:r>
          </a:p>
          <a:p>
            <a:r>
              <a:rPr lang="en-US" dirty="0" smtClean="0"/>
              <a:t>Paper by 2</a:t>
            </a:r>
            <a:r>
              <a:rPr lang="en-US" baseline="30000" dirty="0" smtClean="0"/>
              <a:t>nd</a:t>
            </a:r>
            <a:r>
              <a:rPr lang="en-US" dirty="0" smtClean="0"/>
              <a:t> century BCE</a:t>
            </a:r>
          </a:p>
          <a:p>
            <a:r>
              <a:rPr lang="en-US" dirty="0" smtClean="0"/>
              <a:t>Crossbow trigger</a:t>
            </a:r>
          </a:p>
          <a:p>
            <a:r>
              <a:rPr lang="en-US" dirty="0" smtClean="0"/>
              <a:t>Roads that traversed the empire </a:t>
            </a:r>
          </a:p>
          <a:p>
            <a:pPr lvl="1"/>
            <a:r>
              <a:rPr lang="en-US" dirty="0" smtClean="0"/>
              <a:t>Similar to Roman Road</a:t>
            </a:r>
          </a:p>
          <a:p>
            <a:r>
              <a:rPr lang="en-US" dirty="0" smtClean="0"/>
              <a:t>Canal system</a:t>
            </a:r>
            <a:endParaRPr lang="en-US" dirty="0"/>
          </a:p>
        </p:txBody>
      </p:sp>
    </p:spTree>
    <p:extLst>
      <p:ext uri="{BB962C8B-B14F-4D97-AF65-F5344CB8AC3E}">
        <p14:creationId xmlns:p14="http://schemas.microsoft.com/office/powerpoint/2010/main" val="2265985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sz="half" idx="1"/>
          </p:nvPr>
        </p:nvSpPr>
        <p:spPr/>
        <p:txBody>
          <a:bodyPr>
            <a:normAutofit/>
          </a:bodyPr>
          <a:lstStyle/>
          <a:p>
            <a:r>
              <a:rPr lang="en-US" dirty="0" smtClean="0"/>
              <a:t>Based in nature</a:t>
            </a:r>
          </a:p>
          <a:p>
            <a:r>
              <a:rPr lang="en-US" dirty="0" smtClean="0"/>
              <a:t>Ghosts/spirits</a:t>
            </a:r>
          </a:p>
          <a:p>
            <a:r>
              <a:rPr lang="en-US" dirty="0" smtClean="0"/>
              <a:t>Daoism</a:t>
            </a:r>
          </a:p>
          <a:p>
            <a:pPr lvl="1"/>
            <a:r>
              <a:rPr lang="en-US" dirty="0" smtClean="0"/>
              <a:t>Alchemy</a:t>
            </a:r>
          </a:p>
          <a:p>
            <a:pPr lvl="2"/>
            <a:r>
              <a:rPr lang="en-US" dirty="0" smtClean="0"/>
              <a:t>Turn common items into precious metals</a:t>
            </a:r>
          </a:p>
          <a:p>
            <a:pPr lvl="1"/>
            <a:r>
              <a:rPr lang="en-US" dirty="0" smtClean="0"/>
              <a:t>Challenged Chinese tradition and led to uprisings</a:t>
            </a:r>
          </a:p>
        </p:txBody>
      </p:sp>
      <p:sp>
        <p:nvSpPr>
          <p:cNvPr id="7" name="Content Placeholder 6"/>
          <p:cNvSpPr>
            <a:spLocks noGrp="1"/>
          </p:cNvSpPr>
          <p:nvPr>
            <p:ph sz="half" idx="2"/>
          </p:nvPr>
        </p:nvSpPr>
        <p:spPr/>
        <p:txBody>
          <a:bodyPr>
            <a:normAutofit/>
          </a:bodyPr>
          <a:lstStyle/>
          <a:p>
            <a:r>
              <a:rPr lang="en-US" dirty="0"/>
              <a:t>Buddhism</a:t>
            </a:r>
          </a:p>
          <a:p>
            <a:pPr lvl="1"/>
            <a:r>
              <a:rPr lang="en-US" dirty="0"/>
              <a:t>Originated in India in 5</a:t>
            </a:r>
            <a:r>
              <a:rPr lang="en-US" baseline="30000" dirty="0"/>
              <a:t>th</a:t>
            </a:r>
            <a:r>
              <a:rPr lang="en-US" dirty="0"/>
              <a:t> century BCE</a:t>
            </a:r>
          </a:p>
          <a:p>
            <a:pPr lvl="1"/>
            <a:r>
              <a:rPr lang="en-US" dirty="0" smtClean="0"/>
              <a:t>Arrival in China c. 1</a:t>
            </a:r>
            <a:r>
              <a:rPr lang="en-US" baseline="30000" dirty="0" smtClean="0"/>
              <a:t>st</a:t>
            </a:r>
            <a:r>
              <a:rPr lang="en-US" dirty="0" smtClean="0"/>
              <a:t> </a:t>
            </a:r>
            <a:r>
              <a:rPr lang="en-US" dirty="0"/>
              <a:t>century </a:t>
            </a:r>
            <a:r>
              <a:rPr lang="en-US" dirty="0" smtClean="0"/>
              <a:t>CE</a:t>
            </a:r>
          </a:p>
          <a:p>
            <a:pPr lvl="1"/>
            <a:r>
              <a:rPr lang="en-US" dirty="0" smtClean="0"/>
              <a:t>Spread via Silk Road</a:t>
            </a:r>
          </a:p>
          <a:p>
            <a:pPr lvl="1"/>
            <a:r>
              <a:rPr lang="en-US" dirty="0" smtClean="0"/>
              <a:t>Opposed traditional values of children and the family</a:t>
            </a:r>
          </a:p>
          <a:p>
            <a:pPr lvl="1"/>
            <a:r>
              <a:rPr lang="en-US" dirty="0" smtClean="0"/>
              <a:t>Eventually changed to fit Chinese traditions</a:t>
            </a:r>
            <a:endParaRPr lang="en-US" dirty="0"/>
          </a:p>
        </p:txBody>
      </p:sp>
    </p:spTree>
    <p:extLst>
      <p:ext uri="{BB962C8B-B14F-4D97-AF65-F5344CB8AC3E}">
        <p14:creationId xmlns:p14="http://schemas.microsoft.com/office/powerpoint/2010/main" val="1855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Han (220 CE)</a:t>
            </a:r>
            <a:endParaRPr lang="en-US" dirty="0"/>
          </a:p>
        </p:txBody>
      </p:sp>
      <p:sp>
        <p:nvSpPr>
          <p:cNvPr id="3" name="Content Placeholder 2"/>
          <p:cNvSpPr>
            <a:spLocks noGrp="1"/>
          </p:cNvSpPr>
          <p:nvPr>
            <p:ph idx="1"/>
          </p:nvPr>
        </p:nvSpPr>
        <p:spPr/>
        <p:txBody>
          <a:bodyPr/>
          <a:lstStyle/>
          <a:p>
            <a:r>
              <a:rPr lang="en-US" dirty="0" smtClean="0"/>
              <a:t>Yellow River</a:t>
            </a:r>
          </a:p>
          <a:p>
            <a:pPr lvl="1"/>
            <a:r>
              <a:rPr lang="en-US" dirty="0" smtClean="0"/>
              <a:t>Flood caused river to change course</a:t>
            </a:r>
          </a:p>
          <a:p>
            <a:pPr lvl="1"/>
            <a:r>
              <a:rPr lang="en-US" dirty="0" smtClean="0"/>
              <a:t>Many deaths</a:t>
            </a:r>
          </a:p>
          <a:p>
            <a:pPr lvl="1"/>
            <a:r>
              <a:rPr lang="en-US" dirty="0" smtClean="0"/>
              <a:t>Economy destroyed</a:t>
            </a:r>
          </a:p>
          <a:p>
            <a:pPr lvl="1"/>
            <a:r>
              <a:rPr lang="en-US" dirty="0" smtClean="0"/>
              <a:t>Widespread poverty</a:t>
            </a:r>
          </a:p>
          <a:p>
            <a:r>
              <a:rPr lang="en-US" dirty="0" smtClean="0"/>
              <a:t>25 CE: capital moved to Luoyang</a:t>
            </a:r>
          </a:p>
          <a:p>
            <a:r>
              <a:rPr lang="en-US" dirty="0" smtClean="0"/>
              <a:t>Corrupt officials, weak leaders, poverty</a:t>
            </a:r>
          </a:p>
          <a:p>
            <a:endParaRPr lang="en-US" dirty="0" smtClean="0"/>
          </a:p>
        </p:txBody>
      </p:sp>
    </p:spTree>
    <p:extLst>
      <p:ext uri="{BB962C8B-B14F-4D97-AF65-F5344CB8AC3E}">
        <p14:creationId xmlns:p14="http://schemas.microsoft.com/office/powerpoint/2010/main" val="256789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Unification of China</a:t>
            </a:r>
            <a:endParaRPr lang="en-US" dirty="0"/>
          </a:p>
        </p:txBody>
      </p:sp>
      <p:sp>
        <p:nvSpPr>
          <p:cNvPr id="4" name="Content Placeholder 3"/>
          <p:cNvSpPr>
            <a:spLocks noGrp="1"/>
          </p:cNvSpPr>
          <p:nvPr>
            <p:ph sz="half" idx="1"/>
          </p:nvPr>
        </p:nvSpPr>
        <p:spPr/>
        <p:txBody>
          <a:bodyPr/>
          <a:lstStyle/>
          <a:p>
            <a:r>
              <a:rPr lang="en-US" dirty="0" smtClean="0"/>
              <a:t>Qin = superior warring state from Warring States Period (see </a:t>
            </a:r>
            <a:r>
              <a:rPr lang="en-US" dirty="0" err="1" smtClean="0"/>
              <a:t>Ch</a:t>
            </a:r>
            <a:r>
              <a:rPr lang="en-US" dirty="0" smtClean="0"/>
              <a:t> 3)</a:t>
            </a:r>
          </a:p>
          <a:p>
            <a:r>
              <a:rPr lang="en-US" dirty="0" smtClean="0"/>
              <a:t>Qin conquered various neighbors and rivals</a:t>
            </a:r>
          </a:p>
          <a:p>
            <a:pPr lvl="1"/>
            <a:r>
              <a:rPr lang="en-US" dirty="0" smtClean="0"/>
              <a:t>By 221 BCE, all of northern/central China unified under Qin</a:t>
            </a:r>
          </a:p>
          <a:p>
            <a:pPr lvl="1"/>
            <a:r>
              <a:rPr lang="en-US" dirty="0" smtClean="0"/>
              <a:t>Creation of the first Chinese Empire</a:t>
            </a:r>
          </a:p>
        </p:txBody>
      </p:sp>
      <p:sp>
        <p:nvSpPr>
          <p:cNvPr id="5" name="Content Placeholder 4"/>
          <p:cNvSpPr>
            <a:spLocks noGrp="1"/>
          </p:cNvSpPr>
          <p:nvPr>
            <p:ph sz="half" idx="2"/>
          </p:nvPr>
        </p:nvSpPr>
        <p:spPr/>
        <p:txBody>
          <a:bodyPr/>
          <a:lstStyle/>
          <a:p>
            <a:endParaRPr lang="en-US"/>
          </a:p>
        </p:txBody>
      </p:sp>
      <p:pic>
        <p:nvPicPr>
          <p:cNvPr id="1026" name="Picture 2" descr="https://upload.wikimedia.org/wikipedia/commons/e/ea/Qin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97192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9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Qin Shi </a:t>
            </a:r>
            <a:r>
              <a:rPr lang="en-US" dirty="0" err="1" smtClean="0"/>
              <a:t>Huangdi</a:t>
            </a:r>
            <a:endParaRPr lang="en-US" dirty="0"/>
          </a:p>
        </p:txBody>
      </p:sp>
      <p:sp>
        <p:nvSpPr>
          <p:cNvPr id="3" name="Content Placeholder 2"/>
          <p:cNvSpPr>
            <a:spLocks noGrp="1"/>
          </p:cNvSpPr>
          <p:nvPr>
            <p:ph sz="half" idx="1"/>
          </p:nvPr>
        </p:nvSpPr>
        <p:spPr/>
        <p:txBody>
          <a:bodyPr>
            <a:normAutofit/>
          </a:bodyPr>
          <a:lstStyle/>
          <a:p>
            <a:r>
              <a:rPr lang="en-US" dirty="0" smtClean="0"/>
              <a:t>Ascended the throne in 246 BCE at age of 13 under the name Zheng</a:t>
            </a:r>
          </a:p>
          <a:p>
            <a:r>
              <a:rPr lang="en-US" dirty="0" smtClean="0"/>
              <a:t>Shi </a:t>
            </a:r>
            <a:r>
              <a:rPr lang="en-US" dirty="0" err="1" smtClean="0"/>
              <a:t>Huangdi</a:t>
            </a:r>
            <a:r>
              <a:rPr lang="en-US" dirty="0" smtClean="0"/>
              <a:t> means “First Emperor”</a:t>
            </a:r>
          </a:p>
          <a:p>
            <a:pPr lvl="1"/>
            <a:r>
              <a:rPr lang="en-US" dirty="0" smtClean="0"/>
              <a:t>Claimed his dynasty would last for 1000 years</a:t>
            </a:r>
          </a:p>
          <a:p>
            <a:pPr lvl="1"/>
            <a:r>
              <a:rPr lang="en-US" dirty="0"/>
              <a:t>Central administration of the empire with Legalist principles and </a:t>
            </a:r>
            <a:r>
              <a:rPr lang="en-US" dirty="0" smtClean="0"/>
              <a:t>policies</a:t>
            </a:r>
            <a:endParaRPr lang="en-US" dirty="0"/>
          </a:p>
        </p:txBody>
      </p:sp>
      <p:sp>
        <p:nvSpPr>
          <p:cNvPr id="4" name="Content Placeholder 3"/>
          <p:cNvSpPr>
            <a:spLocks noGrp="1"/>
          </p:cNvSpPr>
          <p:nvPr>
            <p:ph sz="half" idx="2"/>
          </p:nvPr>
        </p:nvSpPr>
        <p:spPr/>
        <p:txBody>
          <a:bodyPr>
            <a:normAutofit/>
          </a:bodyPr>
          <a:lstStyle/>
          <a:p>
            <a:r>
              <a:rPr lang="en-US" dirty="0" smtClean="0"/>
              <a:t>Reform</a:t>
            </a:r>
            <a:endParaRPr lang="en-US" dirty="0"/>
          </a:p>
          <a:p>
            <a:pPr lvl="1"/>
            <a:r>
              <a:rPr lang="en-US" dirty="0"/>
              <a:t>Abolition of primogeniture</a:t>
            </a:r>
          </a:p>
          <a:p>
            <a:pPr lvl="2"/>
            <a:r>
              <a:rPr lang="en-US" dirty="0"/>
              <a:t>Passing of all land to eldest son</a:t>
            </a:r>
          </a:p>
          <a:p>
            <a:pPr lvl="2"/>
            <a:r>
              <a:rPr lang="en-US" dirty="0"/>
              <a:t>New laws requiring land to be divided among several heirs</a:t>
            </a:r>
          </a:p>
          <a:p>
            <a:r>
              <a:rPr lang="en-US" dirty="0" smtClean="0"/>
              <a:t>Standardization </a:t>
            </a:r>
          </a:p>
          <a:p>
            <a:pPr lvl="1"/>
            <a:r>
              <a:rPr lang="en-US" dirty="0" smtClean="0"/>
              <a:t>Weights, measures, coinage, writing, law</a:t>
            </a:r>
          </a:p>
          <a:p>
            <a:pPr lvl="1"/>
            <a:r>
              <a:rPr lang="en-US" dirty="0" smtClean="0"/>
              <a:t>Help unified diverse groups</a:t>
            </a:r>
            <a:endParaRPr lang="en-US" dirty="0"/>
          </a:p>
        </p:txBody>
      </p:sp>
    </p:spTree>
    <p:extLst>
      <p:ext uri="{BB962C8B-B14F-4D97-AF65-F5344CB8AC3E}">
        <p14:creationId xmlns:p14="http://schemas.microsoft.com/office/powerpoint/2010/main" val="397648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Qinshihuang.jpg"/>
          <p:cNvPicPr>
            <a:picLocks noChangeAspect="1" noChangeArrowheads="1"/>
          </p:cNvPicPr>
          <p:nvPr/>
        </p:nvPicPr>
        <p:blipFill rotWithShape="1">
          <a:blip r:embed="rId2">
            <a:extLst>
              <a:ext uri="{28A0092B-C50C-407E-A947-70E740481C1C}">
                <a14:useLocalDpi xmlns:a14="http://schemas.microsoft.com/office/drawing/2010/main" val="0"/>
              </a:ext>
            </a:extLst>
          </a:blip>
          <a:srcRect l="17114" t="9731" r="12353"/>
          <a:stretch/>
        </p:blipFill>
        <p:spPr bwMode="auto">
          <a:xfrm>
            <a:off x="2671550" y="54880"/>
            <a:ext cx="3800901" cy="674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23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 Si and Legalism</a:t>
            </a:r>
            <a:endParaRPr lang="en-US" dirty="0"/>
          </a:p>
        </p:txBody>
      </p:sp>
      <p:sp>
        <p:nvSpPr>
          <p:cNvPr id="3" name="Content Placeholder 2"/>
          <p:cNvSpPr>
            <a:spLocks noGrp="1"/>
          </p:cNvSpPr>
          <p:nvPr>
            <p:ph sz="half" idx="1"/>
          </p:nvPr>
        </p:nvSpPr>
        <p:spPr/>
        <p:txBody>
          <a:bodyPr>
            <a:normAutofit/>
          </a:bodyPr>
          <a:lstStyle/>
          <a:p>
            <a:r>
              <a:rPr lang="en-US" dirty="0" smtClean="0"/>
              <a:t>Li Si = Prime Minister</a:t>
            </a:r>
          </a:p>
          <a:p>
            <a:r>
              <a:rPr lang="en-US" dirty="0" smtClean="0"/>
              <a:t>Convinced </a:t>
            </a:r>
            <a:r>
              <a:rPr lang="en-US" dirty="0"/>
              <a:t>Shi </a:t>
            </a:r>
            <a:r>
              <a:rPr lang="en-US" dirty="0" err="1"/>
              <a:t>Huangdi</a:t>
            </a:r>
            <a:r>
              <a:rPr lang="en-US" dirty="0"/>
              <a:t> that scholars were “subverting the goals of the regime”</a:t>
            </a:r>
          </a:p>
          <a:p>
            <a:r>
              <a:rPr lang="en-US" dirty="0"/>
              <a:t>Felt that the Confucian morals were in direct opposition of a ruler’s absolute power</a:t>
            </a:r>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a:t>Crackdown on Confucians and Confucian traditions</a:t>
            </a:r>
          </a:p>
          <a:p>
            <a:pPr lvl="1"/>
            <a:r>
              <a:rPr lang="en-US" dirty="0"/>
              <a:t>Burned Confucian books</a:t>
            </a:r>
          </a:p>
          <a:p>
            <a:pPr lvl="1"/>
            <a:r>
              <a:rPr lang="en-US" dirty="0"/>
              <a:t>Killed Confucian scholars</a:t>
            </a:r>
          </a:p>
          <a:p>
            <a:endParaRPr lang="en-US" dirty="0" smtClean="0"/>
          </a:p>
          <a:p>
            <a:endParaRPr lang="en-US" dirty="0"/>
          </a:p>
        </p:txBody>
      </p:sp>
    </p:spTree>
    <p:extLst>
      <p:ext uri="{BB962C8B-B14F-4D97-AF65-F5344CB8AC3E}">
        <p14:creationId xmlns:p14="http://schemas.microsoft.com/office/powerpoint/2010/main" val="238872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Threats from </a:t>
            </a:r>
            <a:r>
              <a:rPr lang="en-US" dirty="0" err="1" smtClean="0"/>
              <a:t>xiongnu</a:t>
            </a:r>
            <a:endParaRPr lang="en-US" dirty="0"/>
          </a:p>
        </p:txBody>
      </p:sp>
      <p:sp>
        <p:nvSpPr>
          <p:cNvPr id="5" name="Content Placeholder 4"/>
          <p:cNvSpPr>
            <a:spLocks noGrp="1"/>
          </p:cNvSpPr>
          <p:nvPr>
            <p:ph sz="half" idx="1"/>
          </p:nvPr>
        </p:nvSpPr>
        <p:spPr>
          <a:xfrm>
            <a:off x="304800" y="1371600"/>
            <a:ext cx="4191000" cy="5181600"/>
          </a:xfrm>
        </p:spPr>
        <p:txBody>
          <a:bodyPr>
            <a:normAutofit fontScale="92500"/>
          </a:bodyPr>
          <a:lstStyle/>
          <a:p>
            <a:r>
              <a:rPr lang="en-US" dirty="0" smtClean="0"/>
              <a:t>Nomads on the northern border of the empire</a:t>
            </a:r>
          </a:p>
          <a:p>
            <a:pPr lvl="1"/>
            <a:r>
              <a:rPr lang="en-US" dirty="0" smtClean="0"/>
              <a:t>At times, peaceful trade between nomads and Chinese farmers</a:t>
            </a:r>
          </a:p>
          <a:p>
            <a:pPr lvl="1"/>
            <a:r>
              <a:rPr lang="en-US" dirty="0" smtClean="0"/>
              <a:t>Other times, nomads raided villages</a:t>
            </a:r>
          </a:p>
          <a:p>
            <a:r>
              <a:rPr lang="en-US" dirty="0" smtClean="0"/>
              <a:t>Chinese response</a:t>
            </a:r>
          </a:p>
          <a:p>
            <a:pPr lvl="1"/>
            <a:r>
              <a:rPr lang="en-US" dirty="0" smtClean="0"/>
              <a:t>Began building walls to keep out invaders</a:t>
            </a:r>
          </a:p>
          <a:p>
            <a:pPr lvl="1"/>
            <a:r>
              <a:rPr lang="en-US" dirty="0" smtClean="0"/>
              <a:t>Began training mounted soldiers (cavalry)</a:t>
            </a:r>
          </a:p>
          <a:p>
            <a:pPr lvl="1"/>
            <a:endParaRPr lang="en-US" dirty="0"/>
          </a:p>
        </p:txBody>
      </p:sp>
      <p:sp>
        <p:nvSpPr>
          <p:cNvPr id="6" name="Content Placeholder 5"/>
          <p:cNvSpPr>
            <a:spLocks noGrp="1"/>
          </p:cNvSpPr>
          <p:nvPr>
            <p:ph sz="half" idx="2"/>
          </p:nvPr>
        </p:nvSpPr>
        <p:spPr>
          <a:xfrm>
            <a:off x="4648200" y="1371600"/>
            <a:ext cx="4343400" cy="5257800"/>
          </a:xfrm>
        </p:spPr>
        <p:txBody>
          <a:bodyPr>
            <a:normAutofit fontScale="92500"/>
          </a:bodyPr>
          <a:lstStyle/>
          <a:p>
            <a:r>
              <a:rPr lang="en-US" dirty="0" smtClean="0"/>
              <a:t>Shi </a:t>
            </a:r>
            <a:r>
              <a:rPr lang="en-US" dirty="0" err="1" smtClean="0"/>
              <a:t>Huangdi’s</a:t>
            </a:r>
            <a:r>
              <a:rPr lang="en-US" dirty="0" smtClean="0"/>
              <a:t> response</a:t>
            </a:r>
          </a:p>
          <a:p>
            <a:pPr lvl="1"/>
            <a:r>
              <a:rPr lang="en-US" dirty="0" smtClean="0"/>
              <a:t>Send soldiers to drive nomads from empire</a:t>
            </a:r>
          </a:p>
          <a:p>
            <a:pPr lvl="1"/>
            <a:r>
              <a:rPr lang="en-US" dirty="0" smtClean="0"/>
              <a:t>Connected/extended existing walls around empire</a:t>
            </a:r>
          </a:p>
          <a:p>
            <a:pPr lvl="2"/>
            <a:r>
              <a:rPr lang="en-US" dirty="0" smtClean="0"/>
              <a:t>Precursor to Great Wall</a:t>
            </a:r>
          </a:p>
          <a:p>
            <a:r>
              <a:rPr lang="en-US" dirty="0" err="1" smtClean="0"/>
              <a:t>Huangdi’s</a:t>
            </a:r>
            <a:r>
              <a:rPr lang="en-US" dirty="0" smtClean="0"/>
              <a:t> aggression caused nomads to band together and create the </a:t>
            </a:r>
            <a:r>
              <a:rPr lang="en-US" dirty="0" err="1" smtClean="0"/>
              <a:t>Xiongnu</a:t>
            </a:r>
            <a:r>
              <a:rPr lang="en-US" dirty="0" smtClean="0"/>
              <a:t> Confederacy</a:t>
            </a:r>
          </a:p>
          <a:p>
            <a:pPr lvl="1"/>
            <a:r>
              <a:rPr lang="en-US" dirty="0" smtClean="0"/>
              <a:t>The </a:t>
            </a:r>
            <a:r>
              <a:rPr lang="en-US" dirty="0" err="1" smtClean="0"/>
              <a:t>Xiongnu</a:t>
            </a:r>
            <a:r>
              <a:rPr lang="en-US" dirty="0" smtClean="0"/>
              <a:t> would continue to cause problems for China for hundreds of years</a:t>
            </a:r>
            <a:endParaRPr lang="en-US" dirty="0"/>
          </a:p>
        </p:txBody>
      </p:sp>
    </p:spTree>
    <p:extLst>
      <p:ext uri="{BB962C8B-B14F-4D97-AF65-F5344CB8AC3E}">
        <p14:creationId xmlns:p14="http://schemas.microsoft.com/office/powerpoint/2010/main" val="349845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1266" name="Picture 2" descr="http://allempires.com/empires/xiongnu/xiongnu_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 y="566738"/>
            <a:ext cx="9144606"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9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06p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76200"/>
            <a:ext cx="81375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hidden="1"/>
          <p:cNvSpPr>
            <a:spLocks noGrp="1" noChangeArrowheads="1"/>
          </p:cNvSpPr>
          <p:nvPr>
            <p:ph type="title"/>
          </p:nvPr>
        </p:nvSpPr>
        <p:spPr/>
        <p:txBody>
          <a:bodyPr/>
          <a:lstStyle/>
          <a:p>
            <a:pPr eaLnBrk="1" hangingPunct="1"/>
            <a:endParaRPr lang="en-US" altLang="en-US" smtClean="0"/>
          </a:p>
        </p:txBody>
      </p:sp>
      <p:sp>
        <p:nvSpPr>
          <p:cNvPr id="11268"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168</a:t>
            </a:r>
          </a:p>
        </p:txBody>
      </p:sp>
    </p:spTree>
    <p:extLst>
      <p:ext uri="{BB962C8B-B14F-4D97-AF65-F5344CB8AC3E}">
        <p14:creationId xmlns:p14="http://schemas.microsoft.com/office/powerpoint/2010/main" val="21018196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97</TotalTime>
  <Words>925</Words>
  <Application>Microsoft Office PowerPoint</Application>
  <PresentationFormat>On-screen Show (4:3)</PresentationFormat>
  <Paragraphs>143</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China</vt:lpstr>
      <vt:lpstr>Qin Dynasty</vt:lpstr>
      <vt:lpstr>Unification of China</vt:lpstr>
      <vt:lpstr>Qin Shi Huangdi</vt:lpstr>
      <vt:lpstr>PowerPoint Presentation</vt:lpstr>
      <vt:lpstr>LI Si and Legalism</vt:lpstr>
      <vt:lpstr>External Threats from xiongnu</vt:lpstr>
      <vt:lpstr>PowerPoint Presentation</vt:lpstr>
      <vt:lpstr>PowerPoint Presentation</vt:lpstr>
      <vt:lpstr>Fall of the Qin</vt:lpstr>
      <vt:lpstr>PowerPoint Presentation</vt:lpstr>
      <vt:lpstr>PowerPoint Presentation</vt:lpstr>
      <vt:lpstr>PowerPoint Presentation</vt:lpstr>
      <vt:lpstr>The Han Dynasty</vt:lpstr>
      <vt:lpstr>PowerPoint Presentation</vt:lpstr>
      <vt:lpstr>Early Emperors</vt:lpstr>
      <vt:lpstr>Confucianism</vt:lpstr>
      <vt:lpstr>Chang’an</vt:lpstr>
      <vt:lpstr>Society</vt:lpstr>
      <vt:lpstr>Social Classes</vt:lpstr>
      <vt:lpstr>Technology</vt:lpstr>
      <vt:lpstr>Religion</vt:lpstr>
      <vt:lpstr>Fall of the Han (220 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Teacher</dc:creator>
  <cp:lastModifiedBy>Teacher</cp:lastModifiedBy>
  <cp:revision>9</cp:revision>
  <dcterms:created xsi:type="dcterms:W3CDTF">2015-07-30T23:23:53Z</dcterms:created>
  <dcterms:modified xsi:type="dcterms:W3CDTF">2015-07-31T01:01:14Z</dcterms:modified>
</cp:coreProperties>
</file>