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61" r:id="rId2"/>
    <p:sldId id="258" r:id="rId3"/>
    <p:sldId id="257" r:id="rId4"/>
    <p:sldId id="259" r:id="rId5"/>
    <p:sldId id="260" r:id="rId6"/>
    <p:sldId id="262" r:id="rId7"/>
    <p:sldId id="264" r:id="rId8"/>
    <p:sldId id="265" r:id="rId9"/>
    <p:sldId id="266" r:id="rId10"/>
    <p:sldId id="263" r:id="rId11"/>
    <p:sldId id="270" r:id="rId12"/>
    <p:sldId id="267" r:id="rId13"/>
    <p:sldId id="272" r:id="rId14"/>
    <p:sldId id="268" r:id="rId15"/>
    <p:sldId id="271" r:id="rId16"/>
    <p:sldId id="269" r:id="rId17"/>
    <p:sldId id="273" r:id="rId18"/>
    <p:sldId id="279" r:id="rId19"/>
    <p:sldId id="274" r:id="rId20"/>
    <p:sldId id="275" r:id="rId21"/>
    <p:sldId id="276" r:id="rId22"/>
    <p:sldId id="277" r:id="rId23"/>
    <p:sldId id="278" r:id="rId24"/>
    <p:sldId id="280" r:id="rId25"/>
    <p:sldId id="281" r:id="rId26"/>
    <p:sldId id="283" r:id="rId27"/>
    <p:sldId id="284" r:id="rId28"/>
    <p:sldId id="282" r:id="rId29"/>
    <p:sldId id="286" r:id="rId30"/>
    <p:sldId id="285" r:id="rId31"/>
    <p:sldId id="287" r:id="rId32"/>
    <p:sldId id="288" r:id="rId33"/>
    <p:sldId id="289" r:id="rId34"/>
    <p:sldId id="290" r:id="rId35"/>
    <p:sldId id="291" r:id="rId36"/>
    <p:sldId id="292" r:id="rId37"/>
    <p:sldId id="295"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43CE1-7E08-4857-A808-AD1B69202DF4}" type="datetimeFigureOut">
              <a:rPr lang="en-US" smtClean="0"/>
              <a:t>7/21/2015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A46B3-2EF6-4AAF-A018-53FD984F5865}" type="slidenum">
              <a:rPr lang="en-US" smtClean="0"/>
              <a:t>‹#›</a:t>
            </a:fld>
            <a:endParaRPr lang="en-US"/>
          </a:p>
        </p:txBody>
      </p:sp>
    </p:spTree>
    <p:extLst>
      <p:ext uri="{BB962C8B-B14F-4D97-AF65-F5344CB8AC3E}">
        <p14:creationId xmlns:p14="http://schemas.microsoft.com/office/powerpoint/2010/main" val="321432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685802"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21" name="Shape 121"/>
          <p:cNvSpPr txBox="1"/>
          <p:nvPr/>
        </p:nvSpPr>
        <p:spPr>
          <a:xfrm>
            <a:off x="3884614"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200" b="0" i="0" u="none" strike="noStrike" cap="none" baseline="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Daniel’s tomb</a:t>
            </a:r>
            <a:endParaRPr lang="en-US" dirty="0"/>
          </a:p>
        </p:txBody>
      </p:sp>
      <p:sp>
        <p:nvSpPr>
          <p:cNvPr id="4" name="Slide Number Placeholder 3"/>
          <p:cNvSpPr>
            <a:spLocks noGrp="1"/>
          </p:cNvSpPr>
          <p:nvPr>
            <p:ph type="sldNum" sz="quarter" idx="10"/>
          </p:nvPr>
        </p:nvSpPr>
        <p:spPr/>
        <p:txBody>
          <a:bodyPr/>
          <a:lstStyle/>
          <a:p>
            <a:fld id="{DC6A46B3-2EF6-4AAF-A018-53FD984F5865}" type="slidenum">
              <a:rPr lang="en-US" smtClean="0"/>
              <a:t>13</a:t>
            </a:fld>
            <a:endParaRPr lang="en-US"/>
          </a:p>
        </p:txBody>
      </p:sp>
    </p:spTree>
    <p:extLst>
      <p:ext uri="{BB962C8B-B14F-4D97-AF65-F5344CB8AC3E}">
        <p14:creationId xmlns:p14="http://schemas.microsoft.com/office/powerpoint/2010/main" val="107345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EA6FD-1358-48F3-B577-0458A4DC3FEF}" type="slidenum">
              <a:rPr lang="en-US" altLang="en-US"/>
              <a:pPr/>
              <a:t>14</a:t>
            </a:fld>
            <a:endParaRPr lang="en-US" altLang="en-US"/>
          </a:p>
        </p:txBody>
      </p:sp>
      <p:sp>
        <p:nvSpPr>
          <p:cNvPr id="10242" name="Rectangle 2"/>
          <p:cNvSpPr>
            <a:spLocks noGrp="1" noRot="1" noChangeAspect="1" noChangeArrowheads="1" noTextEdit="1"/>
          </p:cNvSpPr>
          <p:nvPr>
            <p:ph type="sldImg"/>
          </p:nvPr>
        </p:nvSpPr>
        <p:spPr>
          <a:xfrm>
            <a:off x="1143000" y="687388"/>
            <a:ext cx="4572000" cy="3429000"/>
          </a:xfrm>
          <a:ln/>
        </p:spPr>
      </p:sp>
      <p:sp>
        <p:nvSpPr>
          <p:cNvPr id="1024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View of the East Front of the Apadana (Audience Hall) at Persepolis, ca. 500 B.C.E.</a:t>
            </a:r>
          </a:p>
          <a:p>
            <a:r>
              <a:rPr lang="el-GR" altLang="en-US">
                <a:solidFill>
                  <a:srgbClr val="000000"/>
                </a:solidFill>
              </a:rPr>
              <a:t>Persepolis, in the Persian homeland, was built by Darius I and his son Xerxes, and it was used for ceremonies of special importance to the Persian king and people—coronations, royal weddings, funerals, and the New Year’s festival. The stone foundations, walls, and stairways of Persepolis are filled with sculpted images of members of the court and embassies bringing gifts, offering a vision of the grandeur and harmony of the Persian Empir</a:t>
            </a:r>
            <a:r>
              <a:rPr lang="el-GR" altLang="en-US">
                <a:solidFill>
                  <a:srgbClr val="000000"/>
                </a:solidFill>
                <a:latin typeface="ScalaSansPro-Regular" charset="0"/>
              </a:rPr>
              <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 name="Shape 88"/>
          <p:cNvSpPr txBox="1">
            <a:spLocks noGrp="1"/>
          </p:cNvSpPr>
          <p:nvPr>
            <p:ph type="body" idx="1"/>
          </p:nvPr>
        </p:nvSpPr>
        <p:spPr>
          <a:xfrm>
            <a:off x="685802"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89" name="Shape 89"/>
          <p:cNvSpPr txBox="1"/>
          <p:nvPr/>
        </p:nvSpPr>
        <p:spPr>
          <a:xfrm>
            <a:off x="3884614"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200" b="0" i="0" u="none" strike="noStrike" cap="none" baseline="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8B045D-605D-479A-A408-27C0E4357396}" type="slidenum">
              <a:rPr lang="en-US" altLang="en-US"/>
              <a:pPr eaLnBrk="1" hangingPunct="1"/>
              <a:t>37</a:t>
            </a:fld>
            <a:endParaRPr lang="en-US" altLang="en-US"/>
          </a:p>
        </p:txBody>
      </p:sp>
      <p:sp>
        <p:nvSpPr>
          <p:cNvPr id="26627" name="Rectangle 2"/>
          <p:cNvSpPr>
            <a:spLocks noRot="1" noChangeArrowheads="1" noTextEdit="1"/>
          </p:cNvSpPr>
          <p:nvPr>
            <p:ph type="sldImg"/>
          </p:nvPr>
        </p:nvSpPr>
        <p:spPr>
          <a:xfrm>
            <a:off x="1143000" y="687388"/>
            <a:ext cx="4572000" cy="3429000"/>
          </a:xfrm>
          <a:ln/>
        </p:spPr>
      </p:sp>
      <p:sp>
        <p:nvSpPr>
          <p:cNvPr id="26628"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Map 5.3:</a:t>
            </a:r>
            <a:r>
              <a:rPr lang="el-GR" altLang="en-US" smtClean="0">
                <a:solidFill>
                  <a:srgbClr val="000000"/>
                </a:solidFill>
              </a:rPr>
              <a:t> </a:t>
            </a:r>
            <a:r>
              <a:rPr lang="el-GR" altLang="en-US" b="1" smtClean="0">
                <a:solidFill>
                  <a:srgbClr val="000000"/>
                </a:solidFill>
              </a:rPr>
              <a:t>Hellenistic Civilization.</a:t>
            </a:r>
          </a:p>
          <a:p>
            <a:pPr eaLnBrk="1" hangingPunct="1"/>
            <a:r>
              <a:rPr lang="el-GR" altLang="en-US" smtClean="0">
                <a:solidFill>
                  <a:srgbClr val="000000"/>
                </a:solidFill>
              </a:rPr>
              <a:t>After the death of Alexander the Great in 323 B.C.E., his vast empire soon split apart into a number of large and small political entities. A Macedonian dynasty was established on each continent: the Antigonids ruled the Macedonian homeland and tried with varying success to extend their control over southern Greece; the Ptolemies ruled Egypt; and the Seleucids inherited the majority of Alexander’s conquests in Asia, though they lost control of the eastern portions because of the rise of the Parthians of Iran in the second century B.C.E. This period saw Greeks migrating in large numbers from their overcrowded homeland to serve as a privileged class of soldiers and administrators on the new frontiers, where they replicated the lifestyle of the city-st</a:t>
            </a:r>
            <a:r>
              <a:rPr lang="el-GR" altLang="en-US" smtClean="0">
                <a:solidFill>
                  <a:srgbClr val="000000"/>
                </a:solidFill>
                <a:latin typeface="ScalaSansPro-Regular" charset="0"/>
              </a:rPr>
              <a:t>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l-GR" altLang="en-US" b="1" dirty="0" smtClean="0">
                <a:solidFill>
                  <a:srgbClr val="000000"/>
                </a:solidFill>
              </a:rPr>
              <a:t>Hellenistic Cameo, Second Century B.C.E.</a:t>
            </a:r>
          </a:p>
          <a:p>
            <a:pPr eaLnBrk="1" hangingPunct="1"/>
            <a:r>
              <a:rPr lang="el-GR" altLang="en-US" dirty="0" smtClean="0">
                <a:solidFill>
                  <a:srgbClr val="000000"/>
                </a:solidFill>
              </a:rPr>
              <a:t>This sardonyx cameo is an allegory of the prosperity of Ptolemaic Egypt. At left, the bearded river-god Nile holds a horn of plenty while his wife, seated on a sphinx and dressed like the Egyptian goddess Isis, raises a stalk of grain. Their son, at center, carries a seed bag and the shaft of a plow. The Seasons are seated at right. Two wind-gods float overhead. The style is entirely Greek, but the motifs are a blending of Greek and Egyptian element</a:t>
            </a:r>
            <a:r>
              <a:rPr lang="el-GR" altLang="en-US" dirty="0" smtClean="0">
                <a:solidFill>
                  <a:srgbClr val="000000"/>
                </a:solidFill>
                <a:latin typeface="ScalaSansPro-Regular" charset="0"/>
              </a:rPr>
              <a:t>s.</a:t>
            </a:r>
          </a:p>
          <a:p>
            <a:endParaRPr lang="en-US" dirty="0"/>
          </a:p>
        </p:txBody>
      </p:sp>
      <p:sp>
        <p:nvSpPr>
          <p:cNvPr id="4" name="Slide Number Placeholder 3"/>
          <p:cNvSpPr>
            <a:spLocks noGrp="1"/>
          </p:cNvSpPr>
          <p:nvPr>
            <p:ph type="sldNum" sz="quarter" idx="10"/>
          </p:nvPr>
        </p:nvSpPr>
        <p:spPr/>
        <p:txBody>
          <a:bodyPr/>
          <a:lstStyle/>
          <a:p>
            <a:fld id="{DC6A46B3-2EF6-4AAF-A018-53FD984F5865}" type="slidenum">
              <a:rPr lang="en-US" smtClean="0"/>
              <a:t>39</a:t>
            </a:fld>
            <a:endParaRPr lang="en-US"/>
          </a:p>
        </p:txBody>
      </p:sp>
    </p:spTree>
    <p:extLst>
      <p:ext uri="{BB962C8B-B14F-4D97-AF65-F5344CB8AC3E}">
        <p14:creationId xmlns:p14="http://schemas.microsoft.com/office/powerpoint/2010/main" val="368653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2B3CE2D-19B8-408A-AACC-16F7CD724579}" type="datetimeFigureOut">
              <a:rPr lang="en-US" smtClean="0"/>
              <a:t>7/21/2015</a:t>
            </a:fld>
            <a:endParaRPr lang="en-US"/>
          </a:p>
        </p:txBody>
      </p:sp>
      <p:sp>
        <p:nvSpPr>
          <p:cNvPr id="8" name="Slide Number Placeholder 7"/>
          <p:cNvSpPr>
            <a:spLocks noGrp="1"/>
          </p:cNvSpPr>
          <p:nvPr>
            <p:ph type="sldNum" sz="quarter" idx="11"/>
          </p:nvPr>
        </p:nvSpPr>
        <p:spPr/>
        <p:txBody>
          <a:bodyPr/>
          <a:lstStyle/>
          <a:p>
            <a:fld id="{065DCA39-0FDE-43C0-A827-CB389AA7429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3CE2D-19B8-408A-AACC-16F7CD724579}"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CA39-0FDE-43C0-A827-CB389AA742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3CE2D-19B8-408A-AACC-16F7CD724579}"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CA39-0FDE-43C0-A827-CB389AA742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2B3CE2D-19B8-408A-AACC-16F7CD724579}"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CA39-0FDE-43C0-A827-CB389AA742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B3CE2D-19B8-408A-AACC-16F7CD724579}"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CA39-0FDE-43C0-A827-CB389AA74299}"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2B3CE2D-19B8-408A-AACC-16F7CD724579}" type="datetimeFigureOut">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DCA39-0FDE-43C0-A827-CB389AA7429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2B3CE2D-19B8-408A-AACC-16F7CD724579}" type="datetimeFigureOut">
              <a:rPr lang="en-US" smtClean="0"/>
              <a:t>7/21/2015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DCA39-0FDE-43C0-A827-CB389AA7429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B3CE2D-19B8-408A-AACC-16F7CD724579}" type="datetimeFigureOut">
              <a:rPr lang="en-US" smtClean="0"/>
              <a:t>7/21/2015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DCA39-0FDE-43C0-A827-CB389AA742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CE2D-19B8-408A-AACC-16F7CD724579}" type="datetimeFigureOut">
              <a:rPr lang="en-US" smtClean="0"/>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DCA39-0FDE-43C0-A827-CB389AA742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3CE2D-19B8-408A-AACC-16F7CD724579}" type="datetimeFigureOut">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DCA39-0FDE-43C0-A827-CB389AA742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3CE2D-19B8-408A-AACC-16F7CD724579}" type="datetimeFigureOut">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DCA39-0FDE-43C0-A827-CB389AA742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2B3CE2D-19B8-408A-AACC-16F7CD724579}" type="datetimeFigureOut">
              <a:rPr lang="en-US" smtClean="0"/>
              <a:t>7/21/2015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65DCA39-0FDE-43C0-A827-CB389AA74299}"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Greece and Iran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1127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a:t>
            </a:r>
            <a:endParaRPr lang="en-US" dirty="0"/>
          </a:p>
        </p:txBody>
      </p:sp>
      <p:sp>
        <p:nvSpPr>
          <p:cNvPr id="3" name="Content Placeholder 2"/>
          <p:cNvSpPr>
            <a:spLocks noGrp="1"/>
          </p:cNvSpPr>
          <p:nvPr>
            <p:ph idx="1"/>
          </p:nvPr>
        </p:nvSpPr>
        <p:spPr/>
        <p:txBody>
          <a:bodyPr>
            <a:normAutofit/>
          </a:bodyPr>
          <a:lstStyle/>
          <a:p>
            <a:r>
              <a:rPr lang="en-US" dirty="0" smtClean="0"/>
              <a:t>Patriarchal</a:t>
            </a:r>
          </a:p>
          <a:p>
            <a:r>
              <a:rPr lang="en-US" dirty="0" smtClean="0"/>
              <a:t>Warriors</a:t>
            </a:r>
          </a:p>
          <a:p>
            <a:pPr lvl="1"/>
            <a:r>
              <a:rPr lang="en-US" dirty="0" smtClean="0"/>
              <a:t>King</a:t>
            </a:r>
          </a:p>
          <a:p>
            <a:pPr lvl="1"/>
            <a:r>
              <a:rPr lang="en-US" dirty="0" smtClean="0"/>
              <a:t>Landowning aristocracy</a:t>
            </a:r>
          </a:p>
          <a:p>
            <a:pPr lvl="1"/>
            <a:r>
              <a:rPr lang="en-US" dirty="0" smtClean="0"/>
              <a:t>Women had political influence, could own property</a:t>
            </a:r>
          </a:p>
          <a:p>
            <a:r>
              <a:rPr lang="en-US" dirty="0" smtClean="0"/>
              <a:t>Priests</a:t>
            </a:r>
          </a:p>
          <a:p>
            <a:pPr lvl="1"/>
            <a:r>
              <a:rPr lang="en-US" dirty="0" smtClean="0"/>
              <a:t>AKA magi</a:t>
            </a:r>
          </a:p>
          <a:p>
            <a:r>
              <a:rPr lang="en-US" dirty="0" smtClean="0"/>
              <a:t>Peasants </a:t>
            </a:r>
          </a:p>
          <a:p>
            <a:pPr lvl="1"/>
            <a:r>
              <a:rPr lang="en-US" dirty="0" smtClean="0"/>
              <a:t>Labor units divided by men, women, children, </a:t>
            </a:r>
            <a:r>
              <a:rPr lang="en-US" dirty="0" err="1" smtClean="0"/>
              <a:t>etc</a:t>
            </a:r>
            <a:endParaRPr lang="en-US" dirty="0" smtClean="0"/>
          </a:p>
          <a:p>
            <a:pPr lvl="1"/>
            <a:r>
              <a:rPr lang="en-US" dirty="0" smtClean="0"/>
              <a:t>Officials distributed food and other necessities</a:t>
            </a:r>
          </a:p>
          <a:p>
            <a:pPr lvl="1"/>
            <a:r>
              <a:rPr lang="en-US" dirty="0" smtClean="0"/>
              <a:t>Pregnant women/women with babies received extra </a:t>
            </a:r>
          </a:p>
          <a:p>
            <a:pPr lvl="1"/>
            <a:r>
              <a:rPr lang="en-US" dirty="0" smtClean="0"/>
              <a:t>Skilled laborers received more than unskilled</a:t>
            </a:r>
          </a:p>
          <a:p>
            <a:endParaRPr lang="en-US" dirty="0"/>
          </a:p>
        </p:txBody>
      </p:sp>
    </p:spTree>
    <p:extLst>
      <p:ext uri="{BB962C8B-B14F-4D97-AF65-F5344CB8AC3E}">
        <p14:creationId xmlns:p14="http://schemas.microsoft.com/office/powerpoint/2010/main" val="10383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Times New Roman"/>
              <a:buNone/>
            </a:pPr>
            <a:r>
              <a:rPr lang="en-US" sz="4200" b="0" i="0" u="none" strike="noStrike" cap="none" baseline="0" dirty="0">
                <a:latin typeface="Times New Roman"/>
                <a:ea typeface="Times New Roman"/>
                <a:cs typeface="Times New Roman"/>
                <a:sym typeface="Times New Roman"/>
              </a:rPr>
              <a:t>Decline of the </a:t>
            </a:r>
            <a:r>
              <a:rPr lang="en-US" sz="4200" b="0" i="0" u="none" strike="noStrike" cap="none" baseline="0" dirty="0" err="1">
                <a:latin typeface="Times New Roman"/>
                <a:ea typeface="Times New Roman"/>
                <a:cs typeface="Times New Roman"/>
                <a:sym typeface="Times New Roman"/>
              </a:rPr>
              <a:t>Achaemenid</a:t>
            </a:r>
            <a:r>
              <a:rPr lang="en-US" sz="4200" b="0" i="0" u="none" strike="noStrike" cap="none" baseline="0" dirty="0">
                <a:latin typeface="Times New Roman"/>
                <a:ea typeface="Times New Roman"/>
                <a:cs typeface="Times New Roman"/>
                <a:sym typeface="Times New Roman"/>
              </a:rPr>
              <a:t> Empire</a:t>
            </a:r>
          </a:p>
        </p:txBody>
      </p:sp>
      <p:sp>
        <p:nvSpPr>
          <p:cNvPr id="115" name="Shape 11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64999"/>
              <a:buFont typeface="Times New Roman"/>
              <a:buChar char="■"/>
            </a:pPr>
            <a:r>
              <a:rPr lang="en-US" sz="3000" b="0" i="0" u="none" strike="noStrike" cap="none" baseline="0">
                <a:solidFill>
                  <a:schemeClr val="lt1"/>
                </a:solidFill>
                <a:latin typeface="Times New Roman"/>
                <a:ea typeface="Times New Roman"/>
                <a:cs typeface="Times New Roman"/>
                <a:sym typeface="Times New Roman"/>
              </a:rPr>
              <a:t>Policy of toleration under Cyrus, Darius</a:t>
            </a:r>
          </a:p>
          <a:p>
            <a:pPr marL="669925" marR="0" lvl="1" indent="-327025" algn="l" rtl="0">
              <a:lnSpc>
                <a:spcPct val="100000"/>
              </a:lnSpc>
              <a:spcBef>
                <a:spcPts val="520"/>
              </a:spcBef>
              <a:spcAft>
                <a:spcPts val="0"/>
              </a:spcAft>
              <a:buClr>
                <a:schemeClr val="accent2"/>
              </a:buClr>
              <a:buSzPct val="60000"/>
              <a:buFont typeface="Times New Roman"/>
              <a:buChar char="❑"/>
            </a:pPr>
            <a:r>
              <a:rPr lang="en-US" sz="2600" b="0" i="0" u="none" strike="noStrike" cap="none" baseline="0">
                <a:solidFill>
                  <a:schemeClr val="lt1"/>
                </a:solidFill>
                <a:latin typeface="Times New Roman"/>
                <a:ea typeface="Times New Roman"/>
                <a:cs typeface="Times New Roman"/>
                <a:sym typeface="Times New Roman"/>
              </a:rPr>
              <a:t>Rebuilding of temple in Jerusalem</a:t>
            </a:r>
          </a:p>
          <a:p>
            <a:pPr marL="342900" marR="0" lvl="0" indent="-342900" algn="l" rtl="0">
              <a:lnSpc>
                <a:spcPct val="100000"/>
              </a:lnSpc>
              <a:spcBef>
                <a:spcPts val="600"/>
              </a:spcBef>
              <a:spcAft>
                <a:spcPts val="0"/>
              </a:spcAft>
              <a:buClr>
                <a:schemeClr val="accent1"/>
              </a:buClr>
              <a:buSzPct val="64999"/>
              <a:buFont typeface="Times New Roman"/>
              <a:buChar char="■"/>
            </a:pPr>
            <a:r>
              <a:rPr lang="en-US" sz="3000" b="0" i="0" u="none" strike="noStrike" cap="none" baseline="0">
                <a:solidFill>
                  <a:schemeClr val="lt1"/>
                </a:solidFill>
                <a:latin typeface="Times New Roman"/>
                <a:ea typeface="Times New Roman"/>
                <a:cs typeface="Times New Roman"/>
                <a:sym typeface="Times New Roman"/>
              </a:rPr>
              <a:t>Xerxes (486-465 B.C.E.) harshly represses rebellions in Mesopotamia and Egypt</a:t>
            </a:r>
          </a:p>
          <a:p>
            <a:pPr marL="342900" marR="0" lvl="0" indent="-342900" algn="l" rtl="0">
              <a:lnSpc>
                <a:spcPct val="100000"/>
              </a:lnSpc>
              <a:spcBef>
                <a:spcPts val="600"/>
              </a:spcBef>
              <a:spcAft>
                <a:spcPts val="0"/>
              </a:spcAft>
              <a:buClr>
                <a:schemeClr val="accent1"/>
              </a:buClr>
              <a:buSzPct val="64999"/>
              <a:buFont typeface="Times New Roman"/>
              <a:buChar char="■"/>
            </a:pPr>
            <a:r>
              <a:rPr lang="en-US" sz="3000" b="0" i="0" u="none" strike="noStrike" cap="none" baseline="0">
                <a:solidFill>
                  <a:schemeClr val="lt1"/>
                </a:solidFill>
                <a:latin typeface="Times New Roman"/>
                <a:ea typeface="Times New Roman"/>
                <a:cs typeface="Times New Roman"/>
                <a:sym typeface="Times New Roman"/>
              </a:rPr>
              <a:t>Increasing public discontent</a:t>
            </a:r>
          </a:p>
        </p:txBody>
      </p:sp>
      <p:sp>
        <p:nvSpPr>
          <p:cNvPr id="116" name="Shape 116"/>
          <p:cNvSpPr txBox="1"/>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r>
              <a:rPr lang="en-US" sz="1200" b="0" i="0" u="none" strike="noStrike" cap="none" baseline="0">
                <a:solidFill>
                  <a:schemeClr val="lt1"/>
                </a:solidFill>
                <a:latin typeface="Times New Roman"/>
                <a:ea typeface="Times New Roman"/>
                <a:cs typeface="Times New Roman"/>
                <a:sym typeface="Times New Roman"/>
              </a:rPr>
              <a:t>*</a:t>
            </a:r>
          </a:p>
        </p:txBody>
      </p:sp>
      <p:sp>
        <p:nvSpPr>
          <p:cNvPr id="117" name="Shape 117"/>
          <p:cNvSpPr txBox="1"/>
          <p:nvPr/>
        </p:nvSpPr>
        <p:spPr>
          <a:xfrm>
            <a:off x="1981200" y="6248400"/>
            <a:ext cx="5181600" cy="4572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200" b="0" i="0" u="none" strike="noStrike" cap="none" baseline="0">
                <a:solidFill>
                  <a:schemeClr val="lt1"/>
                </a:solidFill>
                <a:latin typeface="Times New Roman"/>
                <a:ea typeface="Times New Roman"/>
                <a:cs typeface="Times New Roman"/>
                <a:sym typeface="Times New Roman"/>
              </a:rPr>
              <a:t>©2011, The McGraw-Hill Companies, Inc. All Rights Reserved.</a:t>
            </a:r>
          </a:p>
        </p:txBody>
      </p:sp>
      <p:pic>
        <p:nvPicPr>
          <p:cNvPr id="97282" name="Picture 2" descr="http://upload.wikimedia.org/wikipedia/en/thumb/c/cc/PersepolistwoPersianSoldiers.jpg/800px-PersepolistwoPersianSoldiers.jpg"/>
          <p:cNvPicPr>
            <a:picLocks noChangeAspect="1" noChangeArrowheads="1"/>
          </p:cNvPicPr>
          <p:nvPr/>
        </p:nvPicPr>
        <p:blipFill>
          <a:blip r:embed="rId3" cstate="print"/>
          <a:srcRect/>
          <a:stretch>
            <a:fillRect/>
          </a:stretch>
        </p:blipFill>
        <p:spPr bwMode="auto">
          <a:xfrm>
            <a:off x="-4287" y="0"/>
            <a:ext cx="9148287" cy="6858000"/>
          </a:xfrm>
          <a:prstGeom prst="rect">
            <a:avLst/>
          </a:prstGeom>
          <a:noFill/>
        </p:spPr>
      </p:pic>
    </p:spTree>
    <p:extLst>
      <p:ext uri="{BB962C8B-B14F-4D97-AF65-F5344CB8AC3E}">
        <p14:creationId xmlns:p14="http://schemas.microsoft.com/office/powerpoint/2010/main" val="46296098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Capital(s)</a:t>
            </a:r>
            <a:endParaRPr lang="en-US" dirty="0"/>
          </a:p>
        </p:txBody>
      </p:sp>
      <p:sp>
        <p:nvSpPr>
          <p:cNvPr id="4" name="Text Placeholder 3"/>
          <p:cNvSpPr>
            <a:spLocks noGrp="1"/>
          </p:cNvSpPr>
          <p:nvPr>
            <p:ph type="body" idx="1"/>
          </p:nvPr>
        </p:nvSpPr>
        <p:spPr/>
        <p:txBody>
          <a:bodyPr/>
          <a:lstStyle/>
          <a:p>
            <a:r>
              <a:rPr lang="en-US" dirty="0" smtClean="0"/>
              <a:t>Susa</a:t>
            </a:r>
            <a:endParaRPr lang="en-US" dirty="0"/>
          </a:p>
        </p:txBody>
      </p:sp>
      <p:sp>
        <p:nvSpPr>
          <p:cNvPr id="6" name="Text Placeholder 5"/>
          <p:cNvSpPr>
            <a:spLocks noGrp="1"/>
          </p:cNvSpPr>
          <p:nvPr>
            <p:ph type="body" sz="quarter" idx="3"/>
          </p:nvPr>
        </p:nvSpPr>
        <p:spPr/>
        <p:txBody>
          <a:bodyPr/>
          <a:lstStyle/>
          <a:p>
            <a:r>
              <a:rPr lang="en-US" dirty="0" err="1" smtClean="0"/>
              <a:t>persepolis</a:t>
            </a:r>
            <a:endParaRPr lang="en-US" dirty="0"/>
          </a:p>
        </p:txBody>
      </p:sp>
      <p:sp>
        <p:nvSpPr>
          <p:cNvPr id="5" name="Content Placeholder 4"/>
          <p:cNvSpPr>
            <a:spLocks noGrp="1"/>
          </p:cNvSpPr>
          <p:nvPr>
            <p:ph sz="quarter" idx="13"/>
          </p:nvPr>
        </p:nvSpPr>
        <p:spPr/>
        <p:txBody>
          <a:bodyPr>
            <a:normAutofit/>
          </a:bodyPr>
          <a:lstStyle/>
          <a:p>
            <a:r>
              <a:rPr lang="en-US" dirty="0" smtClean="0"/>
              <a:t>Administrative center of empire</a:t>
            </a:r>
          </a:p>
          <a:p>
            <a:r>
              <a:rPr lang="en-US" dirty="0" smtClean="0"/>
              <a:t>In geographical center</a:t>
            </a:r>
          </a:p>
          <a:p>
            <a:r>
              <a:rPr lang="en-US" dirty="0" smtClean="0"/>
              <a:t>Elam/Mesopotamia</a:t>
            </a:r>
          </a:p>
          <a:p>
            <a:r>
              <a:rPr lang="en-US" dirty="0" smtClean="0"/>
              <a:t>Near modern Iran/Iraq border</a:t>
            </a:r>
          </a:p>
          <a:p>
            <a:r>
              <a:rPr lang="en-US" dirty="0" smtClean="0"/>
              <a:t>Location of the tomb of the prophet Daniel (?)</a:t>
            </a:r>
            <a:endParaRPr lang="en-US" dirty="0"/>
          </a:p>
        </p:txBody>
      </p:sp>
      <p:sp>
        <p:nvSpPr>
          <p:cNvPr id="7" name="Content Placeholder 6"/>
          <p:cNvSpPr>
            <a:spLocks noGrp="1"/>
          </p:cNvSpPr>
          <p:nvPr>
            <p:ph sz="quarter" idx="14"/>
          </p:nvPr>
        </p:nvSpPr>
        <p:spPr/>
        <p:txBody>
          <a:bodyPr>
            <a:normAutofit/>
          </a:bodyPr>
          <a:lstStyle/>
          <a:p>
            <a:r>
              <a:rPr lang="en-US" dirty="0" smtClean="0"/>
              <a:t>Ceremonial capital</a:t>
            </a:r>
          </a:p>
          <a:p>
            <a:r>
              <a:rPr lang="en-US" dirty="0" smtClean="0"/>
              <a:t>Persian homeland</a:t>
            </a:r>
          </a:p>
          <a:p>
            <a:r>
              <a:rPr lang="en-US" dirty="0" smtClean="0"/>
              <a:t>Symbol of power/wealth</a:t>
            </a:r>
          </a:p>
          <a:p>
            <a:r>
              <a:rPr lang="en-US" dirty="0" smtClean="0"/>
              <a:t>Marriages, coronations, burials</a:t>
            </a:r>
          </a:p>
          <a:p>
            <a:r>
              <a:rPr lang="en-US" dirty="0" smtClean="0"/>
              <a:t>Propaganda relief sculptures</a:t>
            </a:r>
          </a:p>
          <a:p>
            <a:pPr lvl="1"/>
            <a:r>
              <a:rPr lang="en-US" dirty="0" smtClean="0"/>
              <a:t>Images of all classes all willingly cooperating together</a:t>
            </a:r>
          </a:p>
          <a:p>
            <a:pPr lvl="1"/>
            <a:endParaRPr lang="en-US" dirty="0" smtClean="0"/>
          </a:p>
          <a:p>
            <a:pPr marL="0" indent="0">
              <a:buNone/>
            </a:pPr>
            <a:endParaRPr lang="en-US" dirty="0"/>
          </a:p>
        </p:txBody>
      </p:sp>
    </p:spTree>
    <p:extLst>
      <p:ext uri="{BB962C8B-B14F-4D97-AF65-F5344CB8AC3E}">
        <p14:creationId xmlns:p14="http://schemas.microsoft.com/office/powerpoint/2010/main" val="4267448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Susa</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3"/>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sp>
        <p:nvSpPr>
          <p:cNvPr id="6" name="Content Placeholder 5"/>
          <p:cNvSpPr>
            <a:spLocks noGrp="1"/>
          </p:cNvSpPr>
          <p:nvPr>
            <p:ph sz="quarter" idx="14"/>
          </p:nvPr>
        </p:nvSpPr>
        <p:spPr/>
        <p:txBody>
          <a:bodyPr/>
          <a:lstStyle/>
          <a:p>
            <a:endParaRPr lang="en-US"/>
          </a:p>
        </p:txBody>
      </p:sp>
      <p:pic>
        <p:nvPicPr>
          <p:cNvPr id="7" name="Picture 2" descr="https://upload.wikimedia.org/wikipedia/commons/a/a8/Dan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600200"/>
            <a:ext cx="6934200" cy="495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2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05p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50975"/>
            <a:ext cx="8991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Persepolis</a:t>
            </a:r>
            <a:endParaRPr lang="en-US" dirty="0"/>
          </a:p>
        </p:txBody>
      </p:sp>
    </p:spTree>
    <p:extLst>
      <p:ext uri="{BB962C8B-B14F-4D97-AF65-F5344CB8AC3E}">
        <p14:creationId xmlns:p14="http://schemas.microsoft.com/office/powerpoint/2010/main" val="317945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Zoroastrianism</a:t>
            </a:r>
            <a:endParaRPr lang="en-US" dirty="0"/>
          </a:p>
        </p:txBody>
      </p:sp>
      <p:sp>
        <p:nvSpPr>
          <p:cNvPr id="3" name="Content Placeholder 2"/>
          <p:cNvSpPr>
            <a:spLocks noGrp="1"/>
          </p:cNvSpPr>
          <p:nvPr>
            <p:ph idx="1"/>
          </p:nvPr>
        </p:nvSpPr>
        <p:spPr/>
        <p:txBody>
          <a:bodyPr>
            <a:normAutofit/>
          </a:bodyPr>
          <a:lstStyle/>
          <a:p>
            <a:r>
              <a:rPr lang="en-US" i="1" dirty="0" smtClean="0">
                <a:sym typeface="Wingdings" panose="05000000000000000000" pitchFamily="2" charset="2"/>
              </a:rPr>
              <a:t>The Gathas</a:t>
            </a:r>
            <a:r>
              <a:rPr lang="en-US" dirty="0" smtClean="0">
                <a:sym typeface="Wingdings" panose="05000000000000000000" pitchFamily="2" charset="2"/>
              </a:rPr>
              <a:t>: ancient Iranian hymn by Zoroaster</a:t>
            </a:r>
          </a:p>
          <a:p>
            <a:r>
              <a:rPr lang="en-US" dirty="0" err="1" smtClean="0"/>
              <a:t>Ahuramazda</a:t>
            </a:r>
            <a:r>
              <a:rPr lang="en-US" dirty="0" smtClean="0"/>
              <a:t> </a:t>
            </a:r>
            <a:r>
              <a:rPr lang="en-US" dirty="0"/>
              <a:t>(like the car </a:t>
            </a:r>
            <a:r>
              <a:rPr lang="en-US" dirty="0">
                <a:sym typeface="Wingdings" panose="05000000000000000000" pitchFamily="2" charset="2"/>
              </a:rPr>
              <a:t> ) – chief </a:t>
            </a:r>
            <a:r>
              <a:rPr lang="en-US" dirty="0" smtClean="0">
                <a:sym typeface="Wingdings" panose="05000000000000000000" pitchFamily="2" charset="2"/>
              </a:rPr>
              <a:t>god</a:t>
            </a:r>
          </a:p>
          <a:p>
            <a:pPr lvl="1"/>
            <a:r>
              <a:rPr lang="en-US" dirty="0" smtClean="0">
                <a:sym typeface="Wingdings" panose="05000000000000000000" pitchFamily="2" charset="2"/>
              </a:rPr>
              <a:t>Created the world</a:t>
            </a:r>
          </a:p>
          <a:p>
            <a:r>
              <a:rPr lang="en-US" dirty="0" smtClean="0">
                <a:sym typeface="Wingdings" panose="05000000000000000000" pitchFamily="2" charset="2"/>
              </a:rPr>
              <a:t>World damaged by </a:t>
            </a:r>
            <a:r>
              <a:rPr lang="en-US" dirty="0" err="1" smtClean="0">
                <a:sym typeface="Wingdings" panose="05000000000000000000" pitchFamily="2" charset="2"/>
              </a:rPr>
              <a:t>Angra</a:t>
            </a:r>
            <a:r>
              <a:rPr lang="en-US" dirty="0" smtClean="0">
                <a:sym typeface="Wingdings" panose="05000000000000000000" pitchFamily="2" charset="2"/>
              </a:rPr>
              <a:t> </a:t>
            </a:r>
            <a:r>
              <a:rPr lang="en-US" dirty="0" err="1" smtClean="0">
                <a:sym typeface="Wingdings" panose="05000000000000000000" pitchFamily="2" charset="2"/>
              </a:rPr>
              <a:t>Mainyu</a:t>
            </a:r>
            <a:r>
              <a:rPr lang="en-US" dirty="0" smtClean="0">
                <a:sym typeface="Wingdings" panose="05000000000000000000" pitchFamily="2" charset="2"/>
              </a:rPr>
              <a:t> (hostile spirit)</a:t>
            </a:r>
          </a:p>
          <a:p>
            <a:r>
              <a:rPr lang="en-US" dirty="0" smtClean="0">
                <a:sym typeface="Wingdings" panose="05000000000000000000" pitchFamily="2" charset="2"/>
              </a:rPr>
              <a:t>Struggle between good and evil</a:t>
            </a:r>
          </a:p>
          <a:p>
            <a:r>
              <a:rPr lang="en-US" dirty="0" smtClean="0">
                <a:sym typeface="Wingdings" panose="05000000000000000000" pitchFamily="2" charset="2"/>
              </a:rPr>
              <a:t>Afterlife = reward/punishment depending on life lived</a:t>
            </a:r>
          </a:p>
          <a:p>
            <a:r>
              <a:rPr lang="en-US" dirty="0" smtClean="0">
                <a:sym typeface="Wingdings" panose="05000000000000000000" pitchFamily="2" charset="2"/>
              </a:rPr>
              <a:t>Darius tied his reign to religion by claiming to be appointed by </a:t>
            </a:r>
            <a:r>
              <a:rPr lang="en-US" dirty="0" err="1" smtClean="0">
                <a:sym typeface="Wingdings" panose="05000000000000000000" pitchFamily="2" charset="2"/>
              </a:rPr>
              <a:t>Ahuramazda</a:t>
            </a:r>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118849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Zoroastrianism</a:t>
            </a:r>
            <a:endParaRPr lang="en-US" dirty="0"/>
          </a:p>
        </p:txBody>
      </p:sp>
      <p:sp>
        <p:nvSpPr>
          <p:cNvPr id="4" name="Content Placeholder 3"/>
          <p:cNvSpPr>
            <a:spLocks noGrp="1"/>
          </p:cNvSpPr>
          <p:nvPr>
            <p:ph sz="half" idx="2"/>
          </p:nvPr>
        </p:nvSpPr>
        <p:spPr/>
        <p:txBody>
          <a:bodyPr/>
          <a:lstStyle/>
          <a:p>
            <a:r>
              <a:rPr lang="en-US" dirty="0" smtClean="0"/>
              <a:t>Promised salvation</a:t>
            </a:r>
          </a:p>
          <a:p>
            <a:r>
              <a:rPr lang="en-US" dirty="0" smtClean="0"/>
              <a:t>Influenced Judaism (?)</a:t>
            </a:r>
            <a:endParaRPr lang="en-US" dirty="0"/>
          </a:p>
        </p:txBody>
      </p:sp>
      <p:sp>
        <p:nvSpPr>
          <p:cNvPr id="5" name="Content Placeholder 4"/>
          <p:cNvSpPr>
            <a:spLocks noGrp="1"/>
          </p:cNvSpPr>
          <p:nvPr>
            <p:ph sz="quarter" idx="13"/>
          </p:nvPr>
        </p:nvSpPr>
        <p:spPr/>
        <p:txBody>
          <a:bodyPr/>
          <a:lstStyle/>
          <a:p>
            <a:r>
              <a:rPr lang="en-US" dirty="0" smtClean="0"/>
              <a:t>Belief in one supreme deity</a:t>
            </a:r>
          </a:p>
          <a:p>
            <a:r>
              <a:rPr lang="en-US" dirty="0" smtClean="0"/>
              <a:t>High ethical/moral standard for humans</a:t>
            </a:r>
          </a:p>
          <a:p>
            <a:endParaRPr lang="en-US" dirty="0"/>
          </a:p>
        </p:txBody>
      </p:sp>
      <p:pic>
        <p:nvPicPr>
          <p:cNvPr id="3" name="Picture 2" descr="http://upload.wikimedia.org/wikipedia/commons/thumb/7/77/Faravahar.svg/560px-Faravahar.svg.png"/>
          <p:cNvPicPr>
            <a:picLocks noChangeAspect="1" noChangeArrowheads="1"/>
          </p:cNvPicPr>
          <p:nvPr/>
        </p:nvPicPr>
        <p:blipFill>
          <a:blip r:embed="rId2" cstate="print"/>
          <a:srcRect/>
          <a:stretch>
            <a:fillRect/>
          </a:stretch>
        </p:blipFill>
        <p:spPr bwMode="auto">
          <a:xfrm>
            <a:off x="-20782" y="2209800"/>
            <a:ext cx="8818877" cy="4724400"/>
          </a:xfrm>
          <a:prstGeom prst="rect">
            <a:avLst/>
          </a:prstGeom>
          <a:noFill/>
        </p:spPr>
      </p:pic>
    </p:spTree>
    <p:extLst>
      <p:ext uri="{BB962C8B-B14F-4D97-AF65-F5344CB8AC3E}">
        <p14:creationId xmlns:p14="http://schemas.microsoft.com/office/powerpoint/2010/main" val="535531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Ancient Greece</a:t>
            </a:r>
            <a:endParaRPr lang="en-US" dirty="0"/>
          </a:p>
        </p:txBody>
      </p:sp>
      <p:sp>
        <p:nvSpPr>
          <p:cNvPr id="6" name="Text Placeholder 5"/>
          <p:cNvSpPr>
            <a:spLocks noGrp="1"/>
          </p:cNvSpPr>
          <p:nvPr>
            <p:ph type="body" idx="1"/>
          </p:nvPr>
        </p:nvSpPr>
        <p:spPr/>
        <p:txBody>
          <a:bodyPr/>
          <a:lstStyle/>
          <a:p>
            <a:r>
              <a:rPr lang="en-US" dirty="0" smtClean="0"/>
              <a:t>1000-500 BCE</a:t>
            </a:r>
            <a:endParaRPr lang="en-US" dirty="0"/>
          </a:p>
        </p:txBody>
      </p:sp>
      <p:pic>
        <p:nvPicPr>
          <p:cNvPr id="10242" name="Picture 2" descr="http://cdn.history.com/sites/2/2013/12/acropolis-athens-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8105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79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spcAft>
                <a:spcPts val="0"/>
              </a:spcAft>
              <a:buClr>
                <a:schemeClr val="lt2"/>
              </a:buClr>
              <a:buSzPct val="25000"/>
            </a:pPr>
            <a:r>
              <a:rPr lang="en-US" sz="4400" dirty="0">
                <a:sym typeface="Times New Roman"/>
              </a:rPr>
              <a:t>Classical Greece, 800-350 B.C.E.</a:t>
            </a:r>
          </a:p>
        </p:txBody>
      </p:sp>
      <p:sp>
        <p:nvSpPr>
          <p:cNvPr id="2" name="Content Placeholder 1"/>
          <p:cNvSpPr>
            <a:spLocks noGrp="1"/>
          </p:cNvSpPr>
          <p:nvPr>
            <p:ph idx="1"/>
          </p:nvPr>
        </p:nvSpPr>
        <p:spPr/>
        <p:txBody>
          <a:bodyPr/>
          <a:lstStyle/>
          <a:p>
            <a:endParaRPr lang="en-US"/>
          </a:p>
        </p:txBody>
      </p:sp>
      <p:sp>
        <p:nvSpPr>
          <p:cNvPr id="83" name="Shape 83"/>
          <p:cNvSpPr txBox="1"/>
          <p:nvPr/>
        </p:nvSpPr>
        <p:spPr>
          <a:xfrm>
            <a:off x="1981200" y="6248400"/>
            <a:ext cx="5181600" cy="4572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200" b="0" i="0" u="none" strike="noStrike" cap="none" baseline="0">
                <a:solidFill>
                  <a:schemeClr val="lt1"/>
                </a:solidFill>
                <a:latin typeface="Times New Roman"/>
                <a:ea typeface="Times New Roman"/>
                <a:cs typeface="Times New Roman"/>
                <a:sym typeface="Times New Roman"/>
              </a:rPr>
              <a:t>©2011, The McGraw-Hill Companies, Inc. All Rights Reserved.</a:t>
            </a:r>
          </a:p>
        </p:txBody>
      </p:sp>
      <p:sp>
        <p:nvSpPr>
          <p:cNvPr id="84" name="Shape 84"/>
          <p:cNvSpPr txBox="1"/>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r>
              <a:rPr lang="en-US" sz="1200" b="0" i="0" u="none" strike="noStrike" cap="none" baseline="0">
                <a:solidFill>
                  <a:schemeClr val="lt1"/>
                </a:solidFill>
                <a:latin typeface="Times New Roman"/>
                <a:ea typeface="Times New Roman"/>
                <a:cs typeface="Times New Roman"/>
                <a:sym typeface="Times New Roman"/>
              </a:rPr>
              <a:t>*</a:t>
            </a:r>
          </a:p>
        </p:txBody>
      </p:sp>
      <p:pic>
        <p:nvPicPr>
          <p:cNvPr id="85" name="Shape 85"/>
          <p:cNvPicPr preferRelativeResize="0"/>
          <p:nvPr/>
        </p:nvPicPr>
        <p:blipFill rotWithShape="1">
          <a:blip r:embed="rId3" cstate="print">
            <a:alphaModFix/>
          </a:blip>
          <a:srcRect/>
          <a:stretch/>
        </p:blipFill>
        <p:spPr>
          <a:xfrm>
            <a:off x="876300" y="838200"/>
            <a:ext cx="7391400" cy="6019800"/>
          </a:xfrm>
          <a:prstGeom prst="rect">
            <a:avLst/>
          </a:prstGeom>
          <a:noFill/>
          <a:ln>
            <a:noFill/>
          </a:ln>
        </p:spPr>
      </p:pic>
    </p:spTree>
    <p:extLst>
      <p:ext uri="{BB962C8B-B14F-4D97-AF65-F5344CB8AC3E}">
        <p14:creationId xmlns:p14="http://schemas.microsoft.com/office/powerpoint/2010/main" val="150623116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Geography/Resources</a:t>
            </a:r>
            <a:endParaRPr lang="en-US" dirty="0"/>
          </a:p>
        </p:txBody>
      </p:sp>
      <p:sp>
        <p:nvSpPr>
          <p:cNvPr id="5" name="Content Placeholder 4"/>
          <p:cNvSpPr>
            <a:spLocks noGrp="1"/>
          </p:cNvSpPr>
          <p:nvPr>
            <p:ph sz="half" idx="2"/>
          </p:nvPr>
        </p:nvSpPr>
        <p:spPr/>
        <p:txBody>
          <a:bodyPr/>
          <a:lstStyle/>
          <a:p>
            <a:pPr lvl="1"/>
            <a:endParaRPr lang="en-US" dirty="0"/>
          </a:p>
        </p:txBody>
      </p:sp>
      <p:sp>
        <p:nvSpPr>
          <p:cNvPr id="6" name="Content Placeholder 5"/>
          <p:cNvSpPr>
            <a:spLocks noGrp="1"/>
          </p:cNvSpPr>
          <p:nvPr>
            <p:ph sz="quarter" idx="13"/>
          </p:nvPr>
        </p:nvSpPr>
        <p:spPr/>
        <p:txBody>
          <a:bodyPr/>
          <a:lstStyle/>
          <a:p>
            <a:r>
              <a:rPr lang="en-US" dirty="0" smtClean="0"/>
              <a:t>Limited fertile/arable land</a:t>
            </a:r>
          </a:p>
          <a:p>
            <a:pPr lvl="1"/>
            <a:r>
              <a:rPr lang="en-US" dirty="0" smtClean="0"/>
              <a:t>Rocky, mountainous landscape</a:t>
            </a:r>
          </a:p>
          <a:p>
            <a:pPr lvl="1"/>
            <a:r>
              <a:rPr lang="en-US" dirty="0" smtClean="0"/>
              <a:t>Grains</a:t>
            </a:r>
            <a:r>
              <a:rPr lang="en-US" dirty="0"/>
              <a:t>, olive trees, sheep/goats</a:t>
            </a:r>
          </a:p>
          <a:p>
            <a:r>
              <a:rPr lang="en-US" dirty="0" smtClean="0"/>
              <a:t>Dependence </a:t>
            </a:r>
            <a:r>
              <a:rPr lang="en-US" dirty="0"/>
              <a:t>on the sea and trade</a:t>
            </a:r>
          </a:p>
          <a:p>
            <a:pPr lvl="1"/>
            <a:r>
              <a:rPr lang="en-US" dirty="0"/>
              <a:t>Geography made land transportation difficult</a:t>
            </a:r>
          </a:p>
          <a:p>
            <a:pPr lvl="1"/>
            <a:r>
              <a:rPr lang="en-US" dirty="0"/>
              <a:t>Could travel from Greece to Anatolia almost without losing sight of land</a:t>
            </a:r>
          </a:p>
          <a:p>
            <a:endParaRPr lang="en-US" dirty="0"/>
          </a:p>
          <a:p>
            <a:endParaRPr lang="en-US" dirty="0"/>
          </a:p>
        </p:txBody>
      </p:sp>
      <p:pic>
        <p:nvPicPr>
          <p:cNvPr id="8" name="Picture 3"/>
          <p:cNvPicPr>
            <a:picLocks noChangeArrowheads="1"/>
          </p:cNvPicPr>
          <p:nvPr/>
        </p:nvPicPr>
        <p:blipFill>
          <a:blip r:embed="rId2" cstate="print"/>
          <a:srcRect/>
          <a:stretch>
            <a:fillRect/>
          </a:stretch>
        </p:blipFill>
        <p:spPr bwMode="auto">
          <a:xfrm>
            <a:off x="4953000" y="1447800"/>
            <a:ext cx="3508375" cy="4953000"/>
          </a:xfrm>
          <a:prstGeom prst="rect">
            <a:avLst/>
          </a:prstGeom>
          <a:noFill/>
          <a:ln w="9525">
            <a:noFill/>
            <a:miter lim="800000"/>
            <a:headEnd/>
            <a:tailEnd/>
          </a:ln>
        </p:spPr>
      </p:pic>
    </p:spTree>
    <p:extLst>
      <p:ext uri="{BB962C8B-B14F-4D97-AF65-F5344CB8AC3E}">
        <p14:creationId xmlns:p14="http://schemas.microsoft.com/office/powerpoint/2010/main" val="141500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Ancient Iran (Persia)</a:t>
            </a:r>
            <a:endParaRPr lang="en-US" dirty="0"/>
          </a:p>
        </p:txBody>
      </p:sp>
      <p:sp>
        <p:nvSpPr>
          <p:cNvPr id="5" name="Text Placeholder 4"/>
          <p:cNvSpPr>
            <a:spLocks noGrp="1"/>
          </p:cNvSpPr>
          <p:nvPr>
            <p:ph type="body" idx="1"/>
          </p:nvPr>
        </p:nvSpPr>
        <p:spPr/>
        <p:txBody>
          <a:bodyPr/>
          <a:lstStyle/>
          <a:p>
            <a:r>
              <a:rPr lang="en-US" dirty="0" smtClean="0"/>
              <a:t>1000-500 BCE</a:t>
            </a:r>
            <a:endParaRPr lang="en-US" dirty="0"/>
          </a:p>
        </p:txBody>
      </p:sp>
      <p:pic>
        <p:nvPicPr>
          <p:cNvPr id="6" name="Picture 4" descr="http://upload.wikimedia.org/wikipedia/commons/thumb/8/8c/2009-11-24_Persepolis_02.jpg/800px-2009-11-24_Persepolis_02.jpg"/>
          <p:cNvPicPr>
            <a:picLocks noChangeAspect="1" noChangeArrowheads="1"/>
          </p:cNvPicPr>
          <p:nvPr/>
        </p:nvPicPr>
        <p:blipFill>
          <a:blip r:embed="rId2" cstate="print"/>
          <a:srcRect/>
          <a:stretch>
            <a:fillRect/>
          </a:stretch>
        </p:blipFill>
        <p:spPr bwMode="auto">
          <a:xfrm>
            <a:off x="-28501" y="0"/>
            <a:ext cx="9248701" cy="3028951"/>
          </a:xfrm>
          <a:prstGeom prst="rect">
            <a:avLst/>
          </a:prstGeom>
          <a:noFill/>
        </p:spPr>
      </p:pic>
    </p:spTree>
    <p:extLst>
      <p:ext uri="{BB962C8B-B14F-4D97-AF65-F5344CB8AC3E}">
        <p14:creationId xmlns:p14="http://schemas.microsoft.com/office/powerpoint/2010/main" val="2987019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426720"/>
            <a:ext cx="4040188" cy="609600"/>
          </a:xfrm>
        </p:spPr>
        <p:txBody>
          <a:bodyPr/>
          <a:lstStyle/>
          <a:p>
            <a:r>
              <a:rPr lang="en-US" sz="3600" dirty="0">
                <a:solidFill>
                  <a:schemeClr val="tx2"/>
                </a:solidFill>
                <a:effectLst>
                  <a:outerShdw blurRad="63500" dist="38100" dir="5400000" algn="t" rotWithShape="0">
                    <a:prstClr val="black">
                      <a:alpha val="25000"/>
                    </a:prstClr>
                  </a:outerShdw>
                </a:effectLst>
                <a:latin typeface="+mn-lt"/>
                <a:ea typeface="+mj-ea"/>
                <a:cs typeface="+mj-cs"/>
              </a:rPr>
              <a:t>Dark Age</a:t>
            </a:r>
          </a:p>
        </p:txBody>
      </p:sp>
      <p:sp>
        <p:nvSpPr>
          <p:cNvPr id="6" name="Text Placeholder 5"/>
          <p:cNvSpPr>
            <a:spLocks noGrp="1"/>
          </p:cNvSpPr>
          <p:nvPr>
            <p:ph type="body" sz="quarter" idx="3"/>
          </p:nvPr>
        </p:nvSpPr>
        <p:spPr>
          <a:xfrm>
            <a:off x="4648200" y="426720"/>
            <a:ext cx="4041775" cy="609600"/>
          </a:xfrm>
        </p:spPr>
        <p:txBody>
          <a:bodyPr/>
          <a:lstStyle/>
          <a:p>
            <a:r>
              <a:rPr lang="en-US" sz="3600" dirty="0">
                <a:solidFill>
                  <a:schemeClr val="tx2"/>
                </a:solidFill>
                <a:effectLst>
                  <a:outerShdw blurRad="63500" dist="38100" dir="5400000" algn="t" rotWithShape="0">
                    <a:prstClr val="black">
                      <a:alpha val="25000"/>
                    </a:prstClr>
                  </a:outerShdw>
                </a:effectLst>
                <a:latin typeface="+mn-lt"/>
                <a:ea typeface="+mj-ea"/>
                <a:cs typeface="+mj-cs"/>
              </a:rPr>
              <a:t>Archaic Period</a:t>
            </a:r>
          </a:p>
        </p:txBody>
      </p:sp>
      <p:sp>
        <p:nvSpPr>
          <p:cNvPr id="4" name="Content Placeholder 3"/>
          <p:cNvSpPr>
            <a:spLocks noGrp="1"/>
          </p:cNvSpPr>
          <p:nvPr>
            <p:ph sz="quarter" idx="13"/>
          </p:nvPr>
        </p:nvSpPr>
        <p:spPr>
          <a:xfrm>
            <a:off x="457200" y="1188720"/>
            <a:ext cx="4041648" cy="5288280"/>
          </a:xfrm>
        </p:spPr>
        <p:txBody>
          <a:bodyPr/>
          <a:lstStyle/>
          <a:p>
            <a:r>
              <a:rPr lang="en-US" dirty="0" smtClean="0"/>
              <a:t>150-800 BCE</a:t>
            </a:r>
          </a:p>
          <a:p>
            <a:r>
              <a:rPr lang="en-US" dirty="0" smtClean="0"/>
              <a:t>Depopulation, poverty, disappearance from historical record</a:t>
            </a:r>
          </a:p>
          <a:p>
            <a:r>
              <a:rPr lang="en-US" dirty="0" smtClean="0"/>
              <a:t>Following the destruction of Mycenaean civilization</a:t>
            </a:r>
          </a:p>
          <a:p>
            <a:r>
              <a:rPr lang="en-US" dirty="0" smtClean="0"/>
              <a:t>Isolation from outer world</a:t>
            </a:r>
          </a:p>
          <a:p>
            <a:endParaRPr lang="en-US" dirty="0" smtClean="0"/>
          </a:p>
          <a:p>
            <a:pPr lvl="1"/>
            <a:endParaRPr lang="en-US" dirty="0"/>
          </a:p>
        </p:txBody>
      </p:sp>
      <p:sp>
        <p:nvSpPr>
          <p:cNvPr id="7" name="Content Placeholder 6"/>
          <p:cNvSpPr>
            <a:spLocks noGrp="1"/>
          </p:cNvSpPr>
          <p:nvPr>
            <p:ph sz="quarter" idx="14"/>
          </p:nvPr>
        </p:nvSpPr>
        <p:spPr>
          <a:xfrm>
            <a:off x="4672584" y="1188720"/>
            <a:ext cx="4041648" cy="5287835"/>
          </a:xfrm>
        </p:spPr>
        <p:txBody>
          <a:bodyPr/>
          <a:lstStyle/>
          <a:p>
            <a:r>
              <a:rPr lang="en-US" dirty="0" smtClean="0"/>
              <a:t>800-480 BCE</a:t>
            </a:r>
          </a:p>
          <a:p>
            <a:r>
              <a:rPr lang="en-US" dirty="0" smtClean="0"/>
              <a:t>Dark Age ends with arrival of Phoenician ships to the Aegean</a:t>
            </a:r>
          </a:p>
          <a:p>
            <a:pPr lvl="1"/>
            <a:r>
              <a:rPr lang="en-US" dirty="0" smtClean="0"/>
              <a:t>Writing system</a:t>
            </a:r>
          </a:p>
          <a:p>
            <a:pPr lvl="1"/>
            <a:r>
              <a:rPr lang="en-US" dirty="0" smtClean="0"/>
              <a:t>Greeks added vowel sounds—the first true alphabet</a:t>
            </a:r>
          </a:p>
          <a:p>
            <a:pPr lvl="1"/>
            <a:r>
              <a:rPr lang="en-US" dirty="0" smtClean="0"/>
              <a:t>Fewer symbols than cuneiform/hieroglyphics—easier for common people to learn</a:t>
            </a:r>
          </a:p>
          <a:p>
            <a:r>
              <a:rPr lang="en-US" dirty="0" smtClean="0"/>
              <a:t>Population explosion</a:t>
            </a:r>
          </a:p>
          <a:p>
            <a:pPr lvl="1"/>
            <a:r>
              <a:rPr lang="en-US" dirty="0" smtClean="0"/>
              <a:t>Shift to farming and diet change</a:t>
            </a:r>
          </a:p>
          <a:p>
            <a:pPr lvl="1"/>
            <a:r>
              <a:rPr lang="en-US" dirty="0" smtClean="0"/>
              <a:t>Caused urban centers and specialization to develop</a:t>
            </a:r>
            <a:endParaRPr lang="en-US" dirty="0"/>
          </a:p>
        </p:txBody>
      </p:sp>
    </p:spTree>
    <p:extLst>
      <p:ext uri="{BB962C8B-B14F-4D97-AF65-F5344CB8AC3E}">
        <p14:creationId xmlns:p14="http://schemas.microsoft.com/office/powerpoint/2010/main" val="2406400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Polis </a:t>
            </a:r>
            <a:endParaRPr lang="en-US" dirty="0"/>
          </a:p>
        </p:txBody>
      </p:sp>
      <p:sp>
        <p:nvSpPr>
          <p:cNvPr id="8" name="Content Placeholder 7"/>
          <p:cNvSpPr>
            <a:spLocks noGrp="1"/>
          </p:cNvSpPr>
          <p:nvPr>
            <p:ph sz="half" idx="2"/>
          </p:nvPr>
        </p:nvSpPr>
        <p:spPr/>
        <p:txBody>
          <a:bodyPr/>
          <a:lstStyle/>
          <a:p>
            <a:r>
              <a:rPr lang="en-US" dirty="0" smtClean="0"/>
              <a:t>“City-state”</a:t>
            </a:r>
          </a:p>
          <a:p>
            <a:r>
              <a:rPr lang="en-US" dirty="0" smtClean="0"/>
              <a:t>Greece made up of hundreds of polis due to geography</a:t>
            </a:r>
          </a:p>
          <a:p>
            <a:pPr lvl="1"/>
            <a:r>
              <a:rPr lang="en-US" dirty="0" smtClean="0"/>
              <a:t>Hard to be unified</a:t>
            </a:r>
          </a:p>
          <a:p>
            <a:r>
              <a:rPr lang="en-US" dirty="0" smtClean="0"/>
              <a:t>Acropolis: hilltop fortification</a:t>
            </a:r>
          </a:p>
          <a:p>
            <a:r>
              <a:rPr lang="en-US" dirty="0" smtClean="0"/>
              <a:t>Agora: Large, open area / marketplace</a:t>
            </a:r>
            <a:endParaRPr lang="en-US" dirty="0"/>
          </a:p>
        </p:txBody>
      </p:sp>
      <p:sp>
        <p:nvSpPr>
          <p:cNvPr id="9" name="Content Placeholder 8"/>
          <p:cNvSpPr>
            <a:spLocks noGrp="1"/>
          </p:cNvSpPr>
          <p:nvPr>
            <p:ph sz="quarter" idx="13"/>
          </p:nvPr>
        </p:nvSpPr>
        <p:spPr/>
        <p:txBody>
          <a:bodyPr/>
          <a:lstStyle/>
          <a:p>
            <a:endParaRPr lang="en-US"/>
          </a:p>
        </p:txBody>
      </p:sp>
      <p:pic>
        <p:nvPicPr>
          <p:cNvPr id="12292" name="Picture 4" descr="https://www.oneonta.edu/faculty/farberas/arth/Images/109images/greek_archaic_classical/parthenon/acropolis_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432595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77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Hoplites and Colonization</a:t>
            </a:r>
            <a:endParaRPr lang="en-US" dirty="0"/>
          </a:p>
        </p:txBody>
      </p:sp>
      <p:sp>
        <p:nvSpPr>
          <p:cNvPr id="3" name="Content Placeholder 2"/>
          <p:cNvSpPr>
            <a:spLocks noGrp="1"/>
          </p:cNvSpPr>
          <p:nvPr>
            <p:ph sz="half" idx="2"/>
          </p:nvPr>
        </p:nvSpPr>
        <p:spPr/>
        <p:txBody>
          <a:bodyPr/>
          <a:lstStyle/>
          <a:p>
            <a:r>
              <a:rPr lang="en-US" dirty="0" smtClean="0"/>
              <a:t>Excess population sent to colonies</a:t>
            </a:r>
          </a:p>
          <a:p>
            <a:pPr lvl="1"/>
            <a:r>
              <a:rPr lang="en-US" dirty="0" smtClean="0"/>
              <a:t>Black Sea, North Africa, Italy</a:t>
            </a:r>
          </a:p>
          <a:p>
            <a:r>
              <a:rPr lang="en-US" dirty="0" smtClean="0"/>
              <a:t>Greek culture spread with colonists</a:t>
            </a:r>
          </a:p>
          <a:p>
            <a:r>
              <a:rPr lang="en-US" dirty="0" smtClean="0"/>
              <a:t>“Hellenes” described the Greek</a:t>
            </a:r>
          </a:p>
          <a:p>
            <a:r>
              <a:rPr lang="en-US" dirty="0" smtClean="0"/>
              <a:t>“</a:t>
            </a:r>
            <a:r>
              <a:rPr lang="en-US" dirty="0" err="1" smtClean="0"/>
              <a:t>Barbaroi</a:t>
            </a:r>
            <a:r>
              <a:rPr lang="en-US" dirty="0" smtClean="0"/>
              <a:t>” described “barbarians”</a:t>
            </a:r>
          </a:p>
          <a:p>
            <a:r>
              <a:rPr lang="en-US" dirty="0" smtClean="0"/>
              <a:t>Invention/use of coinage</a:t>
            </a:r>
          </a:p>
          <a:p>
            <a:endParaRPr lang="en-US" dirty="0"/>
          </a:p>
        </p:txBody>
      </p:sp>
      <p:sp>
        <p:nvSpPr>
          <p:cNvPr id="4" name="Content Placeholder 3"/>
          <p:cNvSpPr>
            <a:spLocks noGrp="1"/>
          </p:cNvSpPr>
          <p:nvPr>
            <p:ph sz="quarter" idx="13"/>
          </p:nvPr>
        </p:nvSpPr>
        <p:spPr/>
        <p:txBody>
          <a:bodyPr/>
          <a:lstStyle/>
          <a:p>
            <a:r>
              <a:rPr lang="en-US" dirty="0" smtClean="0"/>
              <a:t>Hoplite: heavily armored infantrymen</a:t>
            </a:r>
          </a:p>
          <a:p>
            <a:r>
              <a:rPr lang="en-US" dirty="0" smtClean="0"/>
              <a:t>Army of private citizens</a:t>
            </a:r>
          </a:p>
          <a:p>
            <a:r>
              <a:rPr lang="en-US" dirty="0" smtClean="0"/>
              <a:t>Usually farmers during “off season”</a:t>
            </a:r>
            <a:endParaRPr lang="en-US" dirty="0"/>
          </a:p>
        </p:txBody>
      </p:sp>
      <p:pic>
        <p:nvPicPr>
          <p:cNvPr id="13314" name="Picture 2" descr="http://iranpoliticsclub.net/history/alexander1/images/Greek%20Hoplit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232" b="94514" l="250" r="100000"/>
                    </a14:imgEffect>
                  </a14:imgLayer>
                </a14:imgProps>
              </a:ext>
              <a:ext uri="{28A0092B-C50C-407E-A947-70E740481C1C}">
                <a14:useLocalDpi xmlns:a14="http://schemas.microsoft.com/office/drawing/2010/main" val="0"/>
              </a:ext>
            </a:extLst>
          </a:blip>
          <a:srcRect t="7101" b="5552"/>
          <a:stretch/>
        </p:blipFill>
        <p:spPr bwMode="auto">
          <a:xfrm>
            <a:off x="990600" y="3512127"/>
            <a:ext cx="3733800" cy="326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73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4" name="Content Placeholder 3"/>
          <p:cNvSpPr>
            <a:spLocks noGrp="1"/>
          </p:cNvSpPr>
          <p:nvPr>
            <p:ph idx="1"/>
          </p:nvPr>
        </p:nvSpPr>
        <p:spPr/>
        <p:txBody>
          <a:bodyPr>
            <a:normAutofit/>
          </a:bodyPr>
          <a:lstStyle/>
          <a:p>
            <a:r>
              <a:rPr lang="en-US" dirty="0" smtClean="0"/>
              <a:t>Dark Ages: rule of kings</a:t>
            </a:r>
          </a:p>
          <a:p>
            <a:pPr lvl="1"/>
            <a:r>
              <a:rPr lang="en-US" dirty="0" smtClean="0"/>
              <a:t>Eventually councils took the place of kings</a:t>
            </a:r>
          </a:p>
          <a:p>
            <a:pPr lvl="1"/>
            <a:r>
              <a:rPr lang="en-US" dirty="0" smtClean="0"/>
              <a:t>Aristocracy</a:t>
            </a:r>
          </a:p>
          <a:p>
            <a:r>
              <a:rPr lang="en-US" dirty="0" smtClean="0"/>
              <a:t>Tyrant</a:t>
            </a:r>
          </a:p>
          <a:p>
            <a:pPr lvl="1"/>
            <a:r>
              <a:rPr lang="en-US" dirty="0" smtClean="0"/>
              <a:t>7</a:t>
            </a:r>
            <a:r>
              <a:rPr lang="en-US" baseline="30000" dirty="0" smtClean="0"/>
              <a:t>th</a:t>
            </a:r>
            <a:r>
              <a:rPr lang="en-US" dirty="0" smtClean="0"/>
              <a:t> and 6</a:t>
            </a:r>
            <a:r>
              <a:rPr lang="en-US" baseline="30000" dirty="0" smtClean="0"/>
              <a:t>th</a:t>
            </a:r>
            <a:r>
              <a:rPr lang="en-US" dirty="0" smtClean="0"/>
              <a:t> centuries BCE</a:t>
            </a:r>
          </a:p>
          <a:p>
            <a:pPr lvl="1"/>
            <a:r>
              <a:rPr lang="en-US" dirty="0" smtClean="0"/>
              <a:t>Seizure of power and violation of traditional politics</a:t>
            </a:r>
          </a:p>
          <a:p>
            <a:pPr lvl="1"/>
            <a:r>
              <a:rPr lang="en-US" dirty="0" smtClean="0"/>
              <a:t>Usually aristocrats supported by middle class</a:t>
            </a:r>
          </a:p>
          <a:p>
            <a:pPr lvl="1"/>
            <a:r>
              <a:rPr lang="en-US" dirty="0" smtClean="0"/>
              <a:t>Eventually overthrown for either an oligarchy or democracy</a:t>
            </a:r>
          </a:p>
          <a:p>
            <a:r>
              <a:rPr lang="en-US" dirty="0" smtClean="0"/>
              <a:t>Oligarchy</a:t>
            </a:r>
          </a:p>
          <a:p>
            <a:pPr lvl="1"/>
            <a:r>
              <a:rPr lang="en-US" dirty="0" smtClean="0"/>
              <a:t>Rule by a few wealthy families</a:t>
            </a:r>
          </a:p>
          <a:p>
            <a:r>
              <a:rPr lang="en-US" dirty="0" smtClean="0"/>
              <a:t>Democracy</a:t>
            </a:r>
          </a:p>
          <a:p>
            <a:pPr lvl="1"/>
            <a:r>
              <a:rPr lang="en-US" dirty="0" smtClean="0"/>
              <a:t>Political power by all free adult males</a:t>
            </a:r>
          </a:p>
        </p:txBody>
      </p:sp>
    </p:spTree>
    <p:extLst>
      <p:ext uri="{BB962C8B-B14F-4D97-AF65-F5344CB8AC3E}">
        <p14:creationId xmlns:p14="http://schemas.microsoft.com/office/powerpoint/2010/main" val="14617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normAutofit lnSpcReduction="10000"/>
          </a:bodyPr>
          <a:lstStyle/>
          <a:p>
            <a:r>
              <a:rPr lang="en-US" dirty="0" smtClean="0"/>
              <a:t>Religion</a:t>
            </a:r>
          </a:p>
          <a:p>
            <a:pPr lvl="1"/>
            <a:r>
              <a:rPr lang="en-US" dirty="0" smtClean="0"/>
              <a:t>Zeus, Poseidon: gods that represented nature</a:t>
            </a:r>
          </a:p>
          <a:p>
            <a:pPr lvl="1"/>
            <a:r>
              <a:rPr lang="en-US" dirty="0" smtClean="0"/>
              <a:t>Majority of gods were male</a:t>
            </a:r>
          </a:p>
          <a:p>
            <a:pPr lvl="1"/>
            <a:r>
              <a:rPr lang="en-US" dirty="0" smtClean="0"/>
              <a:t>Epic poems (e.g. the </a:t>
            </a:r>
            <a:r>
              <a:rPr lang="en-US" i="1" dirty="0" smtClean="0"/>
              <a:t>Iliad</a:t>
            </a:r>
            <a:r>
              <a:rPr lang="en-US" dirty="0" smtClean="0"/>
              <a:t> and the </a:t>
            </a:r>
            <a:r>
              <a:rPr lang="en-US" i="1" dirty="0" smtClean="0"/>
              <a:t>Odyssey</a:t>
            </a:r>
            <a:r>
              <a:rPr lang="en-US" dirty="0" smtClean="0"/>
              <a:t> by Homer)gave the gods anthropomorphic characteristics</a:t>
            </a:r>
          </a:p>
          <a:p>
            <a:pPr lvl="1"/>
            <a:r>
              <a:rPr lang="en-US" dirty="0" smtClean="0"/>
              <a:t>Sacrifice</a:t>
            </a:r>
          </a:p>
          <a:p>
            <a:pPr lvl="1"/>
            <a:r>
              <a:rPr lang="en-US" dirty="0" smtClean="0"/>
              <a:t>Oracles: Apollo at Delphi</a:t>
            </a:r>
          </a:p>
          <a:p>
            <a:r>
              <a:rPr lang="en-US" dirty="0" smtClean="0"/>
              <a:t>Intellect</a:t>
            </a:r>
          </a:p>
          <a:p>
            <a:pPr lvl="1"/>
            <a:r>
              <a:rPr lang="en-US" dirty="0" smtClean="0"/>
              <a:t>Emphasis on the individual</a:t>
            </a:r>
          </a:p>
          <a:p>
            <a:pPr lvl="1"/>
            <a:r>
              <a:rPr lang="en-US" dirty="0" smtClean="0"/>
              <a:t>Lyric poetry focusing on personal experience/</a:t>
            </a:r>
          </a:p>
          <a:p>
            <a:pPr marL="457200" lvl="1" indent="0">
              <a:buNone/>
            </a:pPr>
            <a:r>
              <a:rPr lang="en-US" dirty="0"/>
              <a:t> </a:t>
            </a:r>
            <a:r>
              <a:rPr lang="en-US" dirty="0" smtClean="0"/>
              <a:t>    emotion</a:t>
            </a:r>
          </a:p>
          <a:p>
            <a:pPr lvl="1"/>
            <a:r>
              <a:rPr lang="en-US" dirty="0" smtClean="0"/>
              <a:t>Rejection of traditional religious beliefs</a:t>
            </a:r>
          </a:p>
          <a:p>
            <a:pPr lvl="1"/>
            <a:r>
              <a:rPr lang="en-US" dirty="0" smtClean="0"/>
              <a:t>Herodotus</a:t>
            </a:r>
          </a:p>
          <a:p>
            <a:pPr lvl="2"/>
            <a:r>
              <a:rPr lang="en-US" dirty="0" smtClean="0"/>
              <a:t>First to write prose</a:t>
            </a:r>
          </a:p>
          <a:p>
            <a:pPr lvl="2"/>
            <a:r>
              <a:rPr lang="en-US" dirty="0" smtClean="0"/>
              <a:t>Father of History</a:t>
            </a:r>
          </a:p>
          <a:p>
            <a:pPr lvl="1"/>
            <a:endParaRPr lang="en-US" dirty="0"/>
          </a:p>
        </p:txBody>
      </p:sp>
      <p:pic>
        <p:nvPicPr>
          <p:cNvPr id="14338" name="Picture 2" descr="Herodotos Met 9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163728"/>
            <a:ext cx="2314575" cy="347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5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Athens vs. Sparta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07678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600200"/>
          </a:xfrm>
        </p:spPr>
        <p:txBody>
          <a:bodyPr/>
          <a:lstStyle/>
          <a:p>
            <a:r>
              <a:rPr lang="en-US" dirty="0" smtClean="0"/>
              <a:t>This. Is. Sparta!!!</a:t>
            </a:r>
            <a:endParaRPr lang="en-US" dirty="0"/>
          </a:p>
        </p:txBody>
      </p:sp>
      <p:sp>
        <p:nvSpPr>
          <p:cNvPr id="7" name="Content Placeholder 6"/>
          <p:cNvSpPr>
            <a:spLocks noGrp="1"/>
          </p:cNvSpPr>
          <p:nvPr>
            <p:ph idx="1"/>
          </p:nvPr>
        </p:nvSpPr>
        <p:spPr/>
        <p:txBody>
          <a:bodyPr/>
          <a:lstStyle/>
          <a:p>
            <a:endParaRPr lang="en-US"/>
          </a:p>
        </p:txBody>
      </p:sp>
      <p:pic>
        <p:nvPicPr>
          <p:cNvPr id="15362" name="Picture 2" descr="http://trygetcolor.com/images/2015/this-is-sparta/this-is-spart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27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 </a:t>
            </a:r>
            <a:r>
              <a:rPr lang="en-US" sz="2800" dirty="0" smtClean="0"/>
              <a:t>(No, really)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7</a:t>
            </a:r>
            <a:r>
              <a:rPr lang="en-US" baseline="30000" dirty="0" smtClean="0"/>
              <a:t>th</a:t>
            </a:r>
            <a:r>
              <a:rPr lang="en-US" dirty="0" smtClean="0"/>
              <a:t> century BCE</a:t>
            </a:r>
          </a:p>
          <a:p>
            <a:pPr lvl="1"/>
            <a:r>
              <a:rPr lang="en-US" dirty="0" smtClean="0"/>
              <a:t>Shortage of farm land</a:t>
            </a:r>
          </a:p>
          <a:p>
            <a:pPr lvl="1"/>
            <a:r>
              <a:rPr lang="en-US" dirty="0" smtClean="0"/>
              <a:t>Population increase</a:t>
            </a:r>
          </a:p>
          <a:p>
            <a:r>
              <a:rPr lang="en-US" dirty="0" smtClean="0"/>
              <a:t>Invasion of Messenia (neighbor) INSTEAD of colonization</a:t>
            </a:r>
          </a:p>
          <a:p>
            <a:pPr lvl="1"/>
            <a:r>
              <a:rPr lang="en-US" dirty="0" smtClean="0"/>
              <a:t>Native population became helots (state-owned serfs)</a:t>
            </a:r>
          </a:p>
          <a:p>
            <a:pPr lvl="1"/>
            <a:r>
              <a:rPr lang="en-US" dirty="0" smtClean="0"/>
              <a:t>Spartans feared helot uprising</a:t>
            </a:r>
          </a:p>
          <a:p>
            <a:r>
              <a:rPr lang="en-US" dirty="0" smtClean="0"/>
              <a:t>Military state</a:t>
            </a:r>
          </a:p>
          <a:p>
            <a:pPr lvl="1"/>
            <a:r>
              <a:rPr lang="en-US" dirty="0" smtClean="0"/>
              <a:t>Permanently prepared for war</a:t>
            </a:r>
          </a:p>
          <a:p>
            <a:pPr lvl="1"/>
            <a:r>
              <a:rPr lang="en-US" dirty="0" smtClean="0"/>
              <a:t>Best army in Greece</a:t>
            </a:r>
          </a:p>
          <a:p>
            <a:pPr lvl="1"/>
            <a:r>
              <a:rPr lang="en-US" dirty="0" smtClean="0"/>
              <a:t>Boys sent to military school at 7</a:t>
            </a:r>
          </a:p>
          <a:p>
            <a:r>
              <a:rPr lang="en-US" dirty="0" smtClean="0"/>
              <a:t>Peloponnesian League</a:t>
            </a:r>
          </a:p>
          <a:p>
            <a:pPr lvl="1"/>
            <a:r>
              <a:rPr lang="en-US" dirty="0" smtClean="0"/>
              <a:t>System of alliances between Sparta </a:t>
            </a:r>
          </a:p>
          <a:p>
            <a:pPr marL="457200" lvl="1" indent="0">
              <a:buNone/>
            </a:pPr>
            <a:r>
              <a:rPr lang="en-US" dirty="0"/>
              <a:t> </a:t>
            </a:r>
            <a:r>
              <a:rPr lang="en-US" dirty="0" smtClean="0"/>
              <a:t>     and other neighbors</a:t>
            </a:r>
          </a:p>
          <a:p>
            <a:pPr lvl="1"/>
            <a:r>
              <a:rPr lang="en-US" dirty="0" smtClean="0"/>
              <a:t>Maintained peace in the region </a:t>
            </a:r>
          </a:p>
          <a:p>
            <a:pPr marL="457200" lvl="1" indent="0">
              <a:buNone/>
            </a:pPr>
            <a:r>
              <a:rPr lang="en-US" dirty="0"/>
              <a:t> </a:t>
            </a:r>
            <a:r>
              <a:rPr lang="en-US" dirty="0" smtClean="0"/>
              <a:t>    (for a while)</a:t>
            </a:r>
          </a:p>
        </p:txBody>
      </p:sp>
      <p:pic>
        <p:nvPicPr>
          <p:cNvPr id="16386" name="Picture 2" descr="Image result for this is spa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4191000" cy="286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07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Athens</a:t>
            </a:r>
            <a:endParaRPr lang="en-US" dirty="0"/>
          </a:p>
        </p:txBody>
      </p:sp>
      <p:sp>
        <p:nvSpPr>
          <p:cNvPr id="5" name="Content Placeholder 4"/>
          <p:cNvSpPr>
            <a:spLocks noGrp="1"/>
          </p:cNvSpPr>
          <p:nvPr>
            <p:ph sz="half" idx="2"/>
          </p:nvPr>
        </p:nvSpPr>
        <p:spPr>
          <a:xfrm>
            <a:off x="5791200" y="1600200"/>
            <a:ext cx="3657600" cy="4525963"/>
          </a:xfrm>
        </p:spPr>
        <p:txBody>
          <a:bodyPr>
            <a:normAutofit/>
          </a:bodyPr>
          <a:lstStyle/>
          <a:p>
            <a:r>
              <a:rPr lang="en-US" dirty="0"/>
              <a:t>Pisistratus</a:t>
            </a:r>
          </a:p>
          <a:p>
            <a:pPr lvl="1"/>
            <a:r>
              <a:rPr lang="en-US" dirty="0"/>
              <a:t>Tyrant that created an Athenian “identity”</a:t>
            </a:r>
          </a:p>
          <a:p>
            <a:pPr lvl="1"/>
            <a:r>
              <a:rPr lang="en-US" dirty="0"/>
              <a:t>Monumental building projects, festivals</a:t>
            </a:r>
          </a:p>
          <a:p>
            <a:r>
              <a:rPr lang="en-US" dirty="0" smtClean="0"/>
              <a:t>Pericles</a:t>
            </a:r>
          </a:p>
          <a:p>
            <a:pPr lvl="1"/>
            <a:r>
              <a:rPr lang="en-US" dirty="0" smtClean="0"/>
              <a:t>460/450 BCE</a:t>
            </a:r>
          </a:p>
          <a:p>
            <a:pPr lvl="1"/>
            <a:r>
              <a:rPr lang="en-US" dirty="0" smtClean="0"/>
              <a:t>All power to body of government</a:t>
            </a:r>
          </a:p>
          <a:p>
            <a:pPr lvl="1"/>
            <a:r>
              <a:rPr lang="en-US" dirty="0" smtClean="0"/>
              <a:t>The Assembly</a:t>
            </a:r>
          </a:p>
          <a:p>
            <a:pPr lvl="1"/>
            <a:r>
              <a:rPr lang="en-US" dirty="0" smtClean="0"/>
              <a:t>The Council of 500</a:t>
            </a:r>
          </a:p>
          <a:p>
            <a:pPr lvl="1"/>
            <a:r>
              <a:rPr lang="en-US" dirty="0" smtClean="0"/>
              <a:t>The People’s Courts</a:t>
            </a:r>
            <a:endParaRPr lang="en-US" dirty="0"/>
          </a:p>
        </p:txBody>
      </p:sp>
      <p:sp>
        <p:nvSpPr>
          <p:cNvPr id="6" name="Content Placeholder 5"/>
          <p:cNvSpPr>
            <a:spLocks noGrp="1"/>
          </p:cNvSpPr>
          <p:nvPr>
            <p:ph sz="quarter" idx="13"/>
          </p:nvPr>
        </p:nvSpPr>
        <p:spPr>
          <a:xfrm>
            <a:off x="76200" y="1600200"/>
            <a:ext cx="4041648" cy="4526280"/>
          </a:xfrm>
        </p:spPr>
        <p:txBody>
          <a:bodyPr>
            <a:normAutofit/>
          </a:bodyPr>
          <a:lstStyle/>
          <a:p>
            <a:r>
              <a:rPr lang="en-US" dirty="0"/>
              <a:t>Larger in size and population than other polis</a:t>
            </a:r>
          </a:p>
          <a:p>
            <a:r>
              <a:rPr lang="en-US" dirty="0"/>
              <a:t>Fertile land, olive trees</a:t>
            </a:r>
          </a:p>
          <a:p>
            <a:r>
              <a:rPr lang="en-US" dirty="0"/>
              <a:t>Solon</a:t>
            </a:r>
          </a:p>
          <a:p>
            <a:pPr lvl="1"/>
            <a:r>
              <a:rPr lang="en-US" dirty="0"/>
              <a:t>Averted civil war in Athens</a:t>
            </a:r>
          </a:p>
          <a:p>
            <a:pPr lvl="1"/>
            <a:r>
              <a:rPr lang="en-US" dirty="0"/>
              <a:t>Divided Athens into 4 classes</a:t>
            </a:r>
          </a:p>
          <a:p>
            <a:pPr lvl="1"/>
            <a:r>
              <a:rPr lang="en-US" dirty="0"/>
              <a:t>Top 3 classes can hold office</a:t>
            </a:r>
          </a:p>
          <a:p>
            <a:pPr lvl="1"/>
            <a:r>
              <a:rPr lang="en-US" dirty="0"/>
              <a:t>Lowest class can still participate in meetings</a:t>
            </a:r>
          </a:p>
          <a:p>
            <a:pPr lvl="1"/>
            <a:r>
              <a:rPr lang="en-US" dirty="0"/>
              <a:t>Allowed for freedom of citizens</a:t>
            </a:r>
          </a:p>
          <a:p>
            <a:pPr lvl="1"/>
            <a:endParaRPr lang="en-US" dirty="0"/>
          </a:p>
          <a:p>
            <a:endParaRPr lang="en-US" dirty="0"/>
          </a:p>
        </p:txBody>
      </p:sp>
      <p:pic>
        <p:nvPicPr>
          <p:cNvPr id="17410" name="Picture 2" descr="https://upload.wikimedia.org/wikipedia/commons/6/65/Solon_bas-relief_in_the_U.S._House_of_Representatives_cham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667000"/>
            <a:ext cx="192024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92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WAR</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7980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of the Aryans</a:t>
            </a:r>
            <a:endParaRPr lang="en-US" dirty="0"/>
          </a:p>
        </p:txBody>
      </p:sp>
      <p:sp>
        <p:nvSpPr>
          <p:cNvPr id="3" name="Content Placeholder 2"/>
          <p:cNvSpPr>
            <a:spLocks noGrp="1"/>
          </p:cNvSpPr>
          <p:nvPr>
            <p:ph idx="1"/>
          </p:nvPr>
        </p:nvSpPr>
        <p:spPr/>
        <p:txBody>
          <a:bodyPr/>
          <a:lstStyle/>
          <a:p>
            <a:r>
              <a:rPr lang="en-US" sz="2800" b="1" dirty="0" smtClean="0"/>
              <a:t>Iran</a:t>
            </a:r>
            <a:r>
              <a:rPr lang="en-US" dirty="0" smtClean="0"/>
              <a:t>, Afghanistan, Pakistan, Turkmenistan</a:t>
            </a:r>
          </a:p>
          <a:p>
            <a:r>
              <a:rPr lang="en-US" dirty="0" smtClean="0"/>
              <a:t>Link between western Asia and central/southern Asia</a:t>
            </a:r>
          </a:p>
          <a:p>
            <a:r>
              <a:rPr lang="en-US" dirty="0" smtClean="0"/>
              <a:t>Majority of surviving historical accounts are Greek</a:t>
            </a:r>
          </a:p>
          <a:p>
            <a:endParaRPr lang="en-US" dirty="0"/>
          </a:p>
        </p:txBody>
      </p:sp>
      <p:pic>
        <p:nvPicPr>
          <p:cNvPr id="5122" name="Picture 2" descr="http://www.bible-history.com/maps/maps/persian-empi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659" y="3429000"/>
            <a:ext cx="5826683" cy="330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26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Wars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Ionian Revolt</a:t>
            </a:r>
          </a:p>
          <a:p>
            <a:pPr lvl="1"/>
            <a:r>
              <a:rPr lang="en-US" dirty="0" smtClean="0"/>
              <a:t>Greeks in western Persia revolted against the Persians</a:t>
            </a:r>
          </a:p>
          <a:p>
            <a:pPr lvl="1"/>
            <a:r>
              <a:rPr lang="en-US" dirty="0" smtClean="0"/>
              <a:t>Took the Persians 5 years to stop the rebellion</a:t>
            </a:r>
          </a:p>
          <a:p>
            <a:r>
              <a:rPr lang="en-US" dirty="0" smtClean="0"/>
              <a:t>490 BCE</a:t>
            </a:r>
          </a:p>
          <a:p>
            <a:pPr lvl="1"/>
            <a:r>
              <a:rPr lang="en-US" dirty="0" smtClean="0"/>
              <a:t>Darius sends troops to Eretria and Athens (both helped in the Ionian Revolt)</a:t>
            </a:r>
          </a:p>
          <a:p>
            <a:pPr lvl="1"/>
            <a:r>
              <a:rPr lang="en-US" dirty="0" smtClean="0"/>
              <a:t>Eretria falls; survivors sent into exile in Iran</a:t>
            </a:r>
          </a:p>
          <a:p>
            <a:pPr lvl="1"/>
            <a:r>
              <a:rPr lang="en-US" dirty="0" smtClean="0"/>
              <a:t>Athens: hoplites defeat Persians at the Battle of Marathon</a:t>
            </a:r>
          </a:p>
          <a:p>
            <a:r>
              <a:rPr lang="en-US" dirty="0" smtClean="0"/>
              <a:t>480 BCE</a:t>
            </a:r>
          </a:p>
          <a:p>
            <a:pPr lvl="1"/>
            <a:r>
              <a:rPr lang="en-US" dirty="0" smtClean="0"/>
              <a:t>Xerxes sends forces and takes over portions of southern Greece</a:t>
            </a:r>
          </a:p>
          <a:p>
            <a:pPr lvl="1"/>
            <a:r>
              <a:rPr lang="en-US" dirty="0" smtClean="0"/>
              <a:t>Hellenic League (Sparta and allies)</a:t>
            </a:r>
          </a:p>
          <a:p>
            <a:pPr lvl="1"/>
            <a:r>
              <a:rPr lang="en-US" dirty="0" smtClean="0"/>
              <a:t>300 Spartans die at Thermopylae</a:t>
            </a:r>
          </a:p>
          <a:p>
            <a:pPr lvl="1"/>
            <a:r>
              <a:rPr lang="en-US" dirty="0" smtClean="0"/>
              <a:t>Persians sack Athens, then navy is destroyed at Salamis</a:t>
            </a:r>
          </a:p>
          <a:p>
            <a:r>
              <a:rPr lang="en-US" dirty="0" smtClean="0"/>
              <a:t>Defeat of Persia leads to the creation of the Delian League</a:t>
            </a:r>
          </a:p>
          <a:p>
            <a:pPr lvl="1"/>
            <a:r>
              <a:rPr lang="en-US" dirty="0" smtClean="0"/>
              <a:t>Alliance of city-states under the leadership of Athens</a:t>
            </a:r>
          </a:p>
          <a:p>
            <a:pPr lvl="1"/>
            <a:r>
              <a:rPr lang="en-US" dirty="0" smtClean="0"/>
              <a:t>Athens eventually takes advantage of the League and becomes imperial power</a:t>
            </a:r>
            <a:endParaRPr lang="en-US" dirty="0"/>
          </a:p>
        </p:txBody>
      </p:sp>
    </p:spTree>
    <p:extLst>
      <p:ext uri="{BB962C8B-B14F-4D97-AF65-F5344CB8AC3E}">
        <p14:creationId xmlns:p14="http://schemas.microsoft.com/office/powerpoint/2010/main" val="241470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https://upload.wikimedia.org/wikipedia/commons/thumb/3/3a/Map_Greco-Persian_Wars-en.svg/800px-Map_Greco-Persian_Wars-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8610600" cy="688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20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a:t>
            </a:r>
            <a:endParaRPr lang="en-US" dirty="0"/>
          </a:p>
        </p:txBody>
      </p:sp>
      <p:sp>
        <p:nvSpPr>
          <p:cNvPr id="3" name="Content Placeholder 2"/>
          <p:cNvSpPr>
            <a:spLocks noGrp="1"/>
          </p:cNvSpPr>
          <p:nvPr>
            <p:ph idx="1"/>
          </p:nvPr>
        </p:nvSpPr>
        <p:spPr/>
        <p:txBody>
          <a:bodyPr/>
          <a:lstStyle/>
          <a:p>
            <a:r>
              <a:rPr lang="en-US" dirty="0" smtClean="0"/>
              <a:t>Socrates</a:t>
            </a:r>
          </a:p>
          <a:p>
            <a:pPr lvl="1"/>
            <a:r>
              <a:rPr lang="en-US" dirty="0" smtClean="0"/>
              <a:t>Put on trial, convicted of “corrupting” Athenian youth</a:t>
            </a:r>
          </a:p>
          <a:p>
            <a:pPr lvl="1"/>
            <a:r>
              <a:rPr lang="en-US" dirty="0" smtClean="0"/>
              <a:t>Forced suicide</a:t>
            </a:r>
          </a:p>
          <a:p>
            <a:pPr lvl="1"/>
            <a:r>
              <a:rPr lang="en-US" dirty="0" smtClean="0"/>
              <a:t>Socratic method: questioning for deeper understanding</a:t>
            </a:r>
          </a:p>
          <a:p>
            <a:r>
              <a:rPr lang="en-US" dirty="0" smtClean="0"/>
              <a:t>Plato</a:t>
            </a:r>
          </a:p>
          <a:p>
            <a:pPr lvl="1"/>
            <a:r>
              <a:rPr lang="en-US" dirty="0" smtClean="0"/>
              <a:t>Founder of “the Academy”</a:t>
            </a:r>
          </a:p>
          <a:p>
            <a:pPr lvl="1"/>
            <a:r>
              <a:rPr lang="en-US" dirty="0" smtClean="0"/>
              <a:t>Refused to write down thoughts/training</a:t>
            </a:r>
          </a:p>
          <a:p>
            <a:r>
              <a:rPr lang="en-US" dirty="0" smtClean="0"/>
              <a:t>Aristotle</a:t>
            </a:r>
          </a:p>
          <a:p>
            <a:pPr lvl="1"/>
            <a:r>
              <a:rPr lang="en-US" dirty="0" smtClean="0"/>
              <a:t>Student at the Academy</a:t>
            </a:r>
          </a:p>
          <a:p>
            <a:pPr lvl="1"/>
            <a:r>
              <a:rPr lang="en-US" dirty="0" smtClean="0"/>
              <a:t>Founder of the Lyceum</a:t>
            </a:r>
          </a:p>
          <a:p>
            <a:pPr lvl="1"/>
            <a:r>
              <a:rPr lang="en-US" dirty="0" smtClean="0"/>
              <a:t>Politics, philosophy, poetry, physics, psychology, </a:t>
            </a:r>
            <a:r>
              <a:rPr lang="en-US" dirty="0" err="1" smtClean="0"/>
              <a:t>etc</a:t>
            </a:r>
            <a:endParaRPr lang="en-US" dirty="0" smtClean="0"/>
          </a:p>
          <a:p>
            <a:pPr lvl="1"/>
            <a:r>
              <a:rPr lang="en-US" dirty="0" smtClean="0"/>
              <a:t>Tutor to Alexander the Great</a:t>
            </a:r>
          </a:p>
          <a:p>
            <a:endParaRPr lang="en-US" dirty="0"/>
          </a:p>
        </p:txBody>
      </p:sp>
      <p:pic>
        <p:nvPicPr>
          <p:cNvPr id="19458" name="Picture 2" descr="A bust of Soc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685800"/>
            <a:ext cx="1238250" cy="164912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Plato Silanion Musei Capitolini MC13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2558111"/>
            <a:ext cx="11811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Aristotle Altemps Inv85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897" y="4634561"/>
            <a:ext cx="1126153"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19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Athenian “Equality”</a:t>
            </a:r>
            <a:endParaRPr lang="en-US" dirty="0"/>
          </a:p>
        </p:txBody>
      </p:sp>
      <p:sp>
        <p:nvSpPr>
          <p:cNvPr id="3" name="Content Placeholder 2"/>
          <p:cNvSpPr>
            <a:spLocks noGrp="1"/>
          </p:cNvSpPr>
          <p:nvPr>
            <p:ph sz="half" idx="2"/>
          </p:nvPr>
        </p:nvSpPr>
        <p:spPr/>
        <p:txBody>
          <a:bodyPr>
            <a:normAutofit/>
          </a:bodyPr>
          <a:lstStyle/>
          <a:p>
            <a:r>
              <a:rPr lang="en-US" dirty="0" smtClean="0"/>
              <a:t>Women</a:t>
            </a:r>
          </a:p>
          <a:p>
            <a:pPr lvl="1"/>
            <a:r>
              <a:rPr lang="en-US" dirty="0" smtClean="0"/>
              <a:t>Athens</a:t>
            </a:r>
          </a:p>
          <a:p>
            <a:pPr lvl="2"/>
            <a:r>
              <a:rPr lang="en-US" dirty="0" smtClean="0"/>
              <a:t>Arranged marriage</a:t>
            </a:r>
          </a:p>
          <a:p>
            <a:pPr lvl="2"/>
            <a:r>
              <a:rPr lang="en-US" dirty="0" smtClean="0"/>
              <a:t>Relegated to the home</a:t>
            </a:r>
          </a:p>
          <a:p>
            <a:pPr lvl="2"/>
            <a:r>
              <a:rPr lang="en-US" dirty="0" smtClean="0"/>
              <a:t>Bear/raise children (males)</a:t>
            </a:r>
          </a:p>
          <a:p>
            <a:pPr lvl="1"/>
            <a:r>
              <a:rPr lang="en-US" dirty="0" smtClean="0"/>
              <a:t>Sparta</a:t>
            </a:r>
          </a:p>
          <a:p>
            <a:pPr lvl="2"/>
            <a:r>
              <a:rPr lang="en-US" dirty="0" smtClean="0"/>
              <a:t>Expected to raise strong soldiers</a:t>
            </a:r>
          </a:p>
          <a:p>
            <a:pPr lvl="2"/>
            <a:r>
              <a:rPr lang="en-US" dirty="0" smtClean="0"/>
              <a:t>Encouraged to exercise</a:t>
            </a:r>
          </a:p>
          <a:p>
            <a:r>
              <a:rPr lang="en-US" dirty="0" smtClean="0"/>
              <a:t>Slavery rationalized</a:t>
            </a:r>
          </a:p>
          <a:p>
            <a:pPr lvl="1"/>
            <a:r>
              <a:rPr lang="en-US" dirty="0" smtClean="0"/>
              <a:t>Most families owned 1 slave</a:t>
            </a:r>
          </a:p>
          <a:p>
            <a:pPr lvl="1"/>
            <a:r>
              <a:rPr lang="en-US" dirty="0" smtClean="0"/>
              <a:t>Foreigners lacked the ability to reason/think for themselves</a:t>
            </a:r>
          </a:p>
          <a:p>
            <a:endParaRPr lang="en-US" dirty="0"/>
          </a:p>
        </p:txBody>
      </p:sp>
      <p:sp>
        <p:nvSpPr>
          <p:cNvPr id="4" name="Content Placeholder 3"/>
          <p:cNvSpPr>
            <a:spLocks noGrp="1"/>
          </p:cNvSpPr>
          <p:nvPr>
            <p:ph sz="quarter" idx="13"/>
          </p:nvPr>
        </p:nvSpPr>
        <p:spPr/>
        <p:txBody>
          <a:bodyPr>
            <a:normAutofit lnSpcReduction="10000"/>
          </a:bodyPr>
          <a:lstStyle/>
          <a:p>
            <a:r>
              <a:rPr lang="en-US" dirty="0"/>
              <a:t>Trireme</a:t>
            </a:r>
          </a:p>
          <a:p>
            <a:pPr lvl="1"/>
            <a:r>
              <a:rPr lang="en-US" dirty="0"/>
              <a:t>Warship with 170 rowers</a:t>
            </a:r>
          </a:p>
          <a:p>
            <a:r>
              <a:rPr lang="en-US" dirty="0"/>
              <a:t>Hoplites: now members of the middle/upper class</a:t>
            </a:r>
          </a:p>
          <a:p>
            <a:r>
              <a:rPr lang="en-US" dirty="0"/>
              <a:t>Rowers: lower class</a:t>
            </a:r>
          </a:p>
          <a:p>
            <a:pPr lvl="1"/>
            <a:r>
              <a:rPr lang="en-US" dirty="0"/>
              <a:t>Could demand equal rights b/c they were the backbone of the power</a:t>
            </a:r>
          </a:p>
          <a:p>
            <a:r>
              <a:rPr lang="en-US" dirty="0"/>
              <a:t>Only 10-15% of the population actually had a </a:t>
            </a:r>
            <a:r>
              <a:rPr lang="en-US" dirty="0" smtClean="0"/>
              <a:t>voice</a:t>
            </a:r>
          </a:p>
          <a:p>
            <a:pPr lvl="1"/>
            <a:r>
              <a:rPr lang="en-US" dirty="0" smtClean="0"/>
              <a:t>Women, children, slaves excluded</a:t>
            </a:r>
            <a:endParaRPr lang="en-US" dirty="0"/>
          </a:p>
          <a:p>
            <a:endParaRPr lang="en-US" dirty="0"/>
          </a:p>
        </p:txBody>
      </p:sp>
    </p:spTree>
    <p:extLst>
      <p:ext uri="{BB962C8B-B14F-4D97-AF65-F5344CB8AC3E}">
        <p14:creationId xmlns:p14="http://schemas.microsoft.com/office/powerpoint/2010/main" val="3829584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Peloponnesian War</a:t>
            </a:r>
            <a:endParaRPr lang="en-US" dirty="0"/>
          </a:p>
        </p:txBody>
      </p:sp>
      <p:sp>
        <p:nvSpPr>
          <p:cNvPr id="5" name="Content Placeholder 4"/>
          <p:cNvSpPr>
            <a:spLocks noGrp="1"/>
          </p:cNvSpPr>
          <p:nvPr>
            <p:ph sz="half" idx="2"/>
          </p:nvPr>
        </p:nvSpPr>
        <p:spPr/>
        <p:txBody>
          <a:bodyPr/>
          <a:lstStyle/>
          <a:p>
            <a:r>
              <a:rPr lang="en-US" dirty="0" smtClean="0"/>
              <a:t>Sparta vs. Athens</a:t>
            </a:r>
          </a:p>
          <a:p>
            <a:r>
              <a:rPr lang="en-US" dirty="0" smtClean="0"/>
              <a:t>30 years of fighting</a:t>
            </a:r>
          </a:p>
          <a:p>
            <a:r>
              <a:rPr lang="en-US" dirty="0" smtClean="0"/>
              <a:t>404 BCE: Defeat of Athenian navy</a:t>
            </a:r>
          </a:p>
          <a:p>
            <a:r>
              <a:rPr lang="en-US" dirty="0" smtClean="0"/>
              <a:t>Sparta took over the Athenian “empire”</a:t>
            </a:r>
          </a:p>
          <a:p>
            <a:pPr lvl="1"/>
            <a:r>
              <a:rPr lang="en-US" dirty="0" smtClean="0"/>
              <a:t>Same attitude toward others that Athens had</a:t>
            </a:r>
          </a:p>
          <a:p>
            <a:pPr lvl="1"/>
            <a:r>
              <a:rPr lang="en-US" dirty="0" smtClean="0"/>
              <a:t>Internal fighting between other city states</a:t>
            </a:r>
          </a:p>
          <a:p>
            <a:r>
              <a:rPr lang="en-US" dirty="0" smtClean="0"/>
              <a:t>Allowed the Persians to conquer lost lands</a:t>
            </a:r>
          </a:p>
        </p:txBody>
      </p:sp>
      <p:sp>
        <p:nvSpPr>
          <p:cNvPr id="6" name="Content Placeholder 5"/>
          <p:cNvSpPr>
            <a:spLocks noGrp="1"/>
          </p:cNvSpPr>
          <p:nvPr>
            <p:ph sz="quarter" idx="13"/>
          </p:nvPr>
        </p:nvSpPr>
        <p:spPr/>
        <p:txBody>
          <a:bodyPr/>
          <a:lstStyle/>
          <a:p>
            <a:endParaRPr lang="en-US"/>
          </a:p>
        </p:txBody>
      </p:sp>
      <p:pic>
        <p:nvPicPr>
          <p:cNvPr id="1026" name="Picture 2" descr="http://www.ancient.eu/uploads/images/153.png?v=1431030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63200"/>
            <a:ext cx="3357453" cy="519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85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Macedonians</a:t>
            </a:r>
            <a:endParaRPr lang="en-US" dirty="0"/>
          </a:p>
        </p:txBody>
      </p:sp>
      <p:sp>
        <p:nvSpPr>
          <p:cNvPr id="5" name="Text Placeholder 4"/>
          <p:cNvSpPr>
            <a:spLocks noGrp="1"/>
          </p:cNvSpPr>
          <p:nvPr>
            <p:ph type="body" idx="1"/>
          </p:nvPr>
        </p:nvSpPr>
        <p:spPr/>
        <p:txBody>
          <a:bodyPr/>
          <a:lstStyle/>
          <a:p>
            <a:r>
              <a:rPr lang="en-US" dirty="0" smtClean="0"/>
              <a:t>Philip II</a:t>
            </a:r>
            <a:endParaRPr lang="en-US" dirty="0"/>
          </a:p>
        </p:txBody>
      </p:sp>
      <p:sp>
        <p:nvSpPr>
          <p:cNvPr id="6" name="Text Placeholder 5"/>
          <p:cNvSpPr>
            <a:spLocks noGrp="1"/>
          </p:cNvSpPr>
          <p:nvPr>
            <p:ph type="body" sz="quarter" idx="3"/>
          </p:nvPr>
        </p:nvSpPr>
        <p:spPr/>
        <p:txBody>
          <a:bodyPr/>
          <a:lstStyle/>
          <a:p>
            <a:r>
              <a:rPr lang="en-US" dirty="0" smtClean="0"/>
              <a:t>Alexander the Great</a:t>
            </a:r>
            <a:endParaRPr lang="en-US" dirty="0"/>
          </a:p>
        </p:txBody>
      </p:sp>
      <p:sp>
        <p:nvSpPr>
          <p:cNvPr id="7" name="Content Placeholder 6"/>
          <p:cNvSpPr>
            <a:spLocks noGrp="1"/>
          </p:cNvSpPr>
          <p:nvPr>
            <p:ph sz="quarter" idx="13"/>
          </p:nvPr>
        </p:nvSpPr>
        <p:spPr>
          <a:xfrm>
            <a:off x="457200" y="2212848"/>
            <a:ext cx="4041648" cy="4187952"/>
          </a:xfrm>
        </p:spPr>
        <p:txBody>
          <a:bodyPr>
            <a:normAutofit/>
          </a:bodyPr>
          <a:lstStyle/>
          <a:p>
            <a:r>
              <a:rPr lang="en-US" dirty="0" smtClean="0"/>
              <a:t>King of Macedonia</a:t>
            </a:r>
          </a:p>
          <a:p>
            <a:r>
              <a:rPr lang="en-US" dirty="0" smtClean="0"/>
              <a:t>Created a military power in the Greek world</a:t>
            </a:r>
          </a:p>
          <a:p>
            <a:r>
              <a:rPr lang="en-US" dirty="0" smtClean="0"/>
              <a:t>Hoplites</a:t>
            </a:r>
          </a:p>
          <a:p>
            <a:pPr lvl="1"/>
            <a:r>
              <a:rPr lang="en-US" dirty="0" smtClean="0"/>
              <a:t>Spears</a:t>
            </a:r>
          </a:p>
          <a:p>
            <a:pPr lvl="1"/>
            <a:r>
              <a:rPr lang="en-US" dirty="0" smtClean="0"/>
              <a:t>Horses/cavalry </a:t>
            </a:r>
          </a:p>
          <a:p>
            <a:pPr lvl="1"/>
            <a:r>
              <a:rPr lang="en-US" dirty="0" smtClean="0"/>
              <a:t>Catapults</a:t>
            </a:r>
          </a:p>
          <a:p>
            <a:r>
              <a:rPr lang="en-US" dirty="0" smtClean="0"/>
              <a:t>Corinth</a:t>
            </a:r>
          </a:p>
          <a:p>
            <a:pPr lvl="1"/>
            <a:r>
              <a:rPr lang="en-US" dirty="0" smtClean="0"/>
              <a:t>Confederacy of states </a:t>
            </a:r>
          </a:p>
          <a:p>
            <a:pPr lvl="1"/>
            <a:r>
              <a:rPr lang="en-US" dirty="0" smtClean="0"/>
              <a:t>Control of Greece</a:t>
            </a:r>
            <a:endParaRPr lang="en-US" dirty="0"/>
          </a:p>
        </p:txBody>
      </p:sp>
      <p:sp>
        <p:nvSpPr>
          <p:cNvPr id="8" name="Content Placeholder 7"/>
          <p:cNvSpPr>
            <a:spLocks noGrp="1"/>
          </p:cNvSpPr>
          <p:nvPr>
            <p:ph sz="quarter" idx="14"/>
          </p:nvPr>
        </p:nvSpPr>
        <p:spPr/>
        <p:txBody>
          <a:bodyPr/>
          <a:lstStyle/>
          <a:p>
            <a:r>
              <a:rPr lang="en-US" dirty="0" smtClean="0"/>
              <a:t>Defeated the Persian king, Darius III</a:t>
            </a:r>
          </a:p>
          <a:p>
            <a:r>
              <a:rPr lang="en-US" dirty="0" smtClean="0"/>
              <a:t>Kept Persian style administration in conquered lands</a:t>
            </a:r>
          </a:p>
          <a:p>
            <a:pPr lvl="1"/>
            <a:r>
              <a:rPr lang="en-US" dirty="0" smtClean="0"/>
              <a:t>Placed Macedonians in power</a:t>
            </a:r>
          </a:p>
          <a:p>
            <a:pPr lvl="1"/>
            <a:r>
              <a:rPr lang="en-US" dirty="0" smtClean="0"/>
              <a:t>Eventually placed Persians in power/married Iranian women</a:t>
            </a:r>
          </a:p>
          <a:p>
            <a:r>
              <a:rPr lang="en-US" dirty="0" smtClean="0"/>
              <a:t>Alexandria, Egypt</a:t>
            </a:r>
          </a:p>
          <a:p>
            <a:r>
              <a:rPr lang="en-US" dirty="0" smtClean="0"/>
              <a:t>Died in 323 BCE</a:t>
            </a:r>
            <a:endParaRPr lang="en-US" dirty="0"/>
          </a:p>
        </p:txBody>
      </p:sp>
    </p:spTree>
    <p:extLst>
      <p:ext uri="{BB962C8B-B14F-4D97-AF65-F5344CB8AC3E}">
        <p14:creationId xmlns:p14="http://schemas.microsoft.com/office/powerpoint/2010/main" val="1729180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Hellenistic Age</a:t>
            </a:r>
            <a:endParaRPr lang="en-US"/>
          </a:p>
        </p:txBody>
      </p:sp>
      <p:sp>
        <p:nvSpPr>
          <p:cNvPr id="8" name="Content Placeholder 7"/>
          <p:cNvSpPr>
            <a:spLocks noGrp="1"/>
          </p:cNvSpPr>
          <p:nvPr>
            <p:ph idx="1"/>
          </p:nvPr>
        </p:nvSpPr>
        <p:spPr>
          <a:xfrm>
            <a:off x="-76200" y="1600200"/>
            <a:ext cx="8229600" cy="4525963"/>
          </a:xfrm>
        </p:spPr>
        <p:txBody>
          <a:bodyPr/>
          <a:lstStyle/>
          <a:p>
            <a:r>
              <a:rPr lang="en-US" dirty="0"/>
              <a:t>Hellenistic Age</a:t>
            </a:r>
          </a:p>
          <a:p>
            <a:pPr lvl="1"/>
            <a:r>
              <a:rPr lang="en-US" dirty="0"/>
              <a:t>Spread and influence of Greek culture spread by Alexander’s empire</a:t>
            </a:r>
          </a:p>
          <a:p>
            <a:r>
              <a:rPr lang="en-US" dirty="0"/>
              <a:t>No clear successor to Alexander’s empire</a:t>
            </a:r>
          </a:p>
          <a:p>
            <a:pPr lvl="1"/>
            <a:r>
              <a:rPr lang="en-US" dirty="0"/>
              <a:t>50 years of unrest</a:t>
            </a:r>
          </a:p>
          <a:p>
            <a:pPr lvl="1"/>
            <a:r>
              <a:rPr lang="en-US" dirty="0"/>
              <a:t>Empire divided into 3 Hellenistic kingdoms</a:t>
            </a:r>
          </a:p>
          <a:p>
            <a:pPr lvl="2"/>
            <a:r>
              <a:rPr lang="en-US" dirty="0"/>
              <a:t>Seleucid (Persia)</a:t>
            </a:r>
          </a:p>
          <a:p>
            <a:pPr lvl="2"/>
            <a:r>
              <a:rPr lang="en-US" dirty="0"/>
              <a:t>Ptolemaic (Egypt)</a:t>
            </a:r>
          </a:p>
          <a:p>
            <a:pPr lvl="2"/>
            <a:r>
              <a:rPr lang="en-US" dirty="0"/>
              <a:t>Antigonid </a:t>
            </a:r>
            <a:endParaRPr lang="en-US" dirty="0" smtClean="0"/>
          </a:p>
          <a:p>
            <a:pPr marL="914400" lvl="2" indent="0">
              <a:buNone/>
            </a:pPr>
            <a:r>
              <a:rPr lang="en-US" dirty="0"/>
              <a:t> </a:t>
            </a:r>
            <a:r>
              <a:rPr lang="en-US" dirty="0" smtClean="0"/>
              <a:t>  (</a:t>
            </a:r>
            <a:r>
              <a:rPr lang="en-US" dirty="0"/>
              <a:t>Greece/Macedonia)</a:t>
            </a:r>
          </a:p>
          <a:p>
            <a:pPr lvl="2"/>
            <a:endParaRPr lang="en-US" dirty="0"/>
          </a:p>
          <a:p>
            <a:endParaRPr lang="en-US" dirty="0"/>
          </a:p>
        </p:txBody>
      </p:sp>
      <p:pic>
        <p:nvPicPr>
          <p:cNvPr id="1026" name="Picture 2" descr="http://www.usu.edu/markdamen/ClasDram/images/05/MapHellenisticKingd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655377"/>
            <a:ext cx="5867400" cy="320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53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05map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7038"/>
            <a:ext cx="8991600"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2" hidden="1"/>
          <p:cNvSpPr>
            <a:spLocks noGrp="1" noChangeArrowheads="1"/>
          </p:cNvSpPr>
          <p:nvPr>
            <p:ph type="title"/>
          </p:nvPr>
        </p:nvSpPr>
        <p:spPr/>
        <p:txBody>
          <a:bodyPr/>
          <a:lstStyle/>
          <a:p>
            <a:pPr eaLnBrk="1" hangingPunct="1"/>
            <a:endParaRPr lang="en-US" altLang="en-US" smtClean="0"/>
          </a:p>
        </p:txBody>
      </p:sp>
      <p:sp>
        <p:nvSpPr>
          <p:cNvPr id="13316" name="Rectangle 3"/>
          <p:cNvSpPr>
            <a:spLocks noChangeArrowheads="1"/>
          </p:cNvSpPr>
          <p:nvPr/>
        </p:nvSpPr>
        <p:spPr bwMode="auto">
          <a:xfrm>
            <a:off x="7896225" y="6584950"/>
            <a:ext cx="12477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Map 5-3, p. 144</a:t>
            </a:r>
          </a:p>
        </p:txBody>
      </p:sp>
    </p:spTree>
    <p:extLst>
      <p:ext uri="{BB962C8B-B14F-4D97-AF65-F5344CB8AC3E}">
        <p14:creationId xmlns:p14="http://schemas.microsoft.com/office/powerpoint/2010/main" val="596625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Hellenistic Kingdoms</a:t>
            </a:r>
            <a:endParaRPr lang="en-US" dirty="0"/>
          </a:p>
        </p:txBody>
      </p:sp>
      <p:sp>
        <p:nvSpPr>
          <p:cNvPr id="3" name="Content Placeholder 2"/>
          <p:cNvSpPr>
            <a:spLocks noGrp="1"/>
          </p:cNvSpPr>
          <p:nvPr>
            <p:ph sz="half" idx="2"/>
          </p:nvPr>
        </p:nvSpPr>
        <p:spPr/>
        <p:txBody>
          <a:bodyPr>
            <a:normAutofit lnSpcReduction="10000"/>
          </a:bodyPr>
          <a:lstStyle/>
          <a:p>
            <a:r>
              <a:rPr lang="en-US" dirty="0" err="1" smtClean="0"/>
              <a:t>Ptolemies</a:t>
            </a:r>
            <a:endParaRPr lang="en-US" dirty="0"/>
          </a:p>
          <a:p>
            <a:pPr lvl="1"/>
            <a:r>
              <a:rPr lang="en-US" dirty="0"/>
              <a:t>One ethnic group</a:t>
            </a:r>
          </a:p>
          <a:p>
            <a:pPr lvl="2"/>
            <a:r>
              <a:rPr lang="en-US" dirty="0"/>
              <a:t>Easy to control</a:t>
            </a:r>
          </a:p>
          <a:p>
            <a:pPr lvl="1"/>
            <a:r>
              <a:rPr lang="en-US" dirty="0"/>
              <a:t>Pharaoh</a:t>
            </a:r>
          </a:p>
          <a:p>
            <a:pPr lvl="1"/>
            <a:r>
              <a:rPr lang="en-US" dirty="0"/>
              <a:t>Linked Egypt to the Mediterranean</a:t>
            </a:r>
          </a:p>
          <a:p>
            <a:pPr lvl="2"/>
            <a:r>
              <a:rPr lang="en-US" dirty="0"/>
              <a:t>Encouraged Greek immigration</a:t>
            </a:r>
          </a:p>
          <a:p>
            <a:pPr lvl="1"/>
            <a:r>
              <a:rPr lang="en-US" dirty="0" smtClean="0"/>
              <a:t>Rule from Alexandria</a:t>
            </a:r>
          </a:p>
          <a:p>
            <a:pPr lvl="2"/>
            <a:r>
              <a:rPr lang="en-US" dirty="0" smtClean="0"/>
              <a:t>Greek style polis</a:t>
            </a:r>
          </a:p>
          <a:p>
            <a:r>
              <a:rPr lang="en-US" dirty="0" smtClean="0"/>
              <a:t>Alexandria</a:t>
            </a:r>
          </a:p>
          <a:p>
            <a:pPr lvl="1"/>
            <a:r>
              <a:rPr lang="en-US" dirty="0" smtClean="0"/>
              <a:t>Body of Alexander “legitimized” the rule of the </a:t>
            </a:r>
            <a:r>
              <a:rPr lang="en-US" dirty="0" err="1" smtClean="0"/>
              <a:t>Ptolemies</a:t>
            </a:r>
            <a:endParaRPr lang="en-US" dirty="0" smtClean="0"/>
          </a:p>
          <a:p>
            <a:pPr lvl="1"/>
            <a:r>
              <a:rPr lang="en-US" dirty="0" smtClean="0"/>
              <a:t>Lighthouse of Alexandria</a:t>
            </a:r>
          </a:p>
          <a:p>
            <a:pPr lvl="1"/>
            <a:r>
              <a:rPr lang="en-US" dirty="0" smtClean="0"/>
              <a:t>Library of Alexandria</a:t>
            </a:r>
          </a:p>
          <a:p>
            <a:pPr lvl="1"/>
            <a:endParaRPr lang="en-US" dirty="0" smtClean="0"/>
          </a:p>
          <a:p>
            <a:pPr lvl="1"/>
            <a:endParaRPr lang="en-US" dirty="0"/>
          </a:p>
        </p:txBody>
      </p:sp>
      <p:sp>
        <p:nvSpPr>
          <p:cNvPr id="4" name="Content Placeholder 3"/>
          <p:cNvSpPr>
            <a:spLocks noGrp="1"/>
          </p:cNvSpPr>
          <p:nvPr>
            <p:ph sz="quarter" idx="13"/>
          </p:nvPr>
        </p:nvSpPr>
        <p:spPr/>
        <p:txBody>
          <a:bodyPr>
            <a:normAutofit/>
          </a:bodyPr>
          <a:lstStyle/>
          <a:p>
            <a:r>
              <a:rPr lang="en-US" dirty="0"/>
              <a:t>Seleucids</a:t>
            </a:r>
          </a:p>
          <a:p>
            <a:pPr lvl="1"/>
            <a:r>
              <a:rPr lang="en-US" dirty="0"/>
              <a:t>Majority of Alexander’s lands</a:t>
            </a:r>
          </a:p>
          <a:p>
            <a:pPr lvl="1"/>
            <a:r>
              <a:rPr lang="en-US" dirty="0"/>
              <a:t>Mesopotamia, Syria, Anatolia</a:t>
            </a:r>
          </a:p>
          <a:p>
            <a:pPr lvl="1"/>
            <a:r>
              <a:rPr lang="en-US" dirty="0"/>
              <a:t>Many ethnic groups within the kingdom</a:t>
            </a:r>
          </a:p>
          <a:p>
            <a:pPr lvl="2"/>
            <a:r>
              <a:rPr lang="en-US" dirty="0"/>
              <a:t>Hard to control</a:t>
            </a:r>
          </a:p>
          <a:p>
            <a:pPr lvl="1"/>
            <a:r>
              <a:rPr lang="en-US" dirty="0"/>
              <a:t>Many threats from invasion</a:t>
            </a:r>
          </a:p>
          <a:p>
            <a:pPr lvl="1"/>
            <a:r>
              <a:rPr lang="en-US" dirty="0"/>
              <a:t>Persian administration</a:t>
            </a:r>
          </a:p>
          <a:p>
            <a:r>
              <a:rPr lang="en-US" dirty="0"/>
              <a:t>Antigonid</a:t>
            </a:r>
          </a:p>
          <a:p>
            <a:pPr lvl="1"/>
            <a:r>
              <a:rPr lang="en-US" dirty="0" smtClean="0"/>
              <a:t>One main ethnic group</a:t>
            </a:r>
          </a:p>
          <a:p>
            <a:pPr lvl="1"/>
            <a:r>
              <a:rPr lang="en-US" dirty="0" smtClean="0"/>
              <a:t>Macedonian </a:t>
            </a:r>
            <a:r>
              <a:rPr lang="en-US" dirty="0"/>
              <a:t>homeland, northern Greece</a:t>
            </a:r>
          </a:p>
          <a:p>
            <a:pPr lvl="1"/>
            <a:r>
              <a:rPr lang="en-US" dirty="0" smtClean="0"/>
              <a:t>Athens was a “museum” town</a:t>
            </a:r>
            <a:endParaRPr lang="en-US" dirty="0"/>
          </a:p>
          <a:p>
            <a:endParaRPr lang="en-US" dirty="0"/>
          </a:p>
          <a:p>
            <a:endParaRPr lang="en-US" dirty="0"/>
          </a:p>
        </p:txBody>
      </p:sp>
    </p:spTree>
    <p:extLst>
      <p:ext uri="{BB962C8B-B14F-4D97-AF65-F5344CB8AC3E}">
        <p14:creationId xmlns:p14="http://schemas.microsoft.com/office/powerpoint/2010/main" val="2042390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Syncretism</a:t>
            </a:r>
            <a:endParaRPr lang="en-US" dirty="0"/>
          </a:p>
        </p:txBody>
      </p:sp>
      <p:sp>
        <p:nvSpPr>
          <p:cNvPr id="4" name="Content Placeholder 3"/>
          <p:cNvSpPr>
            <a:spLocks noGrp="1"/>
          </p:cNvSpPr>
          <p:nvPr>
            <p:ph sz="half" idx="2"/>
          </p:nvPr>
        </p:nvSpPr>
        <p:spPr/>
        <p:txBody>
          <a:bodyPr/>
          <a:lstStyle/>
          <a:p>
            <a:r>
              <a:rPr lang="en-US" dirty="0" smtClean="0"/>
              <a:t>Diffusion</a:t>
            </a:r>
          </a:p>
          <a:p>
            <a:pPr lvl="1"/>
            <a:r>
              <a:rPr lang="en-US" dirty="0" smtClean="0"/>
              <a:t>The spread of a culture, religion, idea WITHOUT changing the culture, religion, idea</a:t>
            </a:r>
          </a:p>
          <a:p>
            <a:pPr lvl="1"/>
            <a:r>
              <a:rPr lang="en-US" dirty="0" smtClean="0"/>
              <a:t>EX: Spilled paint spreads out but doesn’t change colors</a:t>
            </a:r>
          </a:p>
          <a:p>
            <a:r>
              <a:rPr lang="en-US" dirty="0" smtClean="0"/>
              <a:t>Syncretism</a:t>
            </a:r>
          </a:p>
          <a:p>
            <a:pPr lvl="1"/>
            <a:r>
              <a:rPr lang="en-US" dirty="0" smtClean="0"/>
              <a:t>The spread of a culture, religion, idea and the changing of that culture, religion, idea into something new</a:t>
            </a:r>
          </a:p>
          <a:p>
            <a:pPr lvl="1"/>
            <a:r>
              <a:rPr lang="en-US" dirty="0" smtClean="0"/>
              <a:t>EX: Two colors are spilled (blue and yellow) and make a new color (green)</a:t>
            </a:r>
          </a:p>
          <a:p>
            <a:endParaRPr lang="en-US" dirty="0"/>
          </a:p>
        </p:txBody>
      </p:sp>
      <p:sp>
        <p:nvSpPr>
          <p:cNvPr id="5" name="Content Placeholder 4"/>
          <p:cNvSpPr>
            <a:spLocks noGrp="1"/>
          </p:cNvSpPr>
          <p:nvPr>
            <p:ph sz="quarter" idx="13"/>
          </p:nvPr>
        </p:nvSpPr>
        <p:spPr/>
        <p:txBody>
          <a:bodyPr/>
          <a:lstStyle/>
          <a:p>
            <a:endParaRPr lang="en-US"/>
          </a:p>
        </p:txBody>
      </p:sp>
      <p:pic>
        <p:nvPicPr>
          <p:cNvPr id="6" name="Picture 4" descr="05p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82787"/>
            <a:ext cx="4145036" cy="403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69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Empire</a:t>
            </a:r>
            <a:endParaRPr lang="en-US" dirty="0"/>
          </a:p>
        </p:txBody>
      </p:sp>
      <p:sp>
        <p:nvSpPr>
          <p:cNvPr id="3" name="Content Placeholder 2"/>
          <p:cNvSpPr>
            <a:spLocks noGrp="1"/>
          </p:cNvSpPr>
          <p:nvPr>
            <p:ph idx="1"/>
          </p:nvPr>
        </p:nvSpPr>
        <p:spPr/>
        <p:txBody>
          <a:bodyPr>
            <a:normAutofit/>
          </a:bodyPr>
          <a:lstStyle/>
          <a:p>
            <a:r>
              <a:rPr lang="en-US" sz="2800" dirty="0" smtClean="0"/>
              <a:t>Medes</a:t>
            </a:r>
          </a:p>
          <a:p>
            <a:pPr lvl="1"/>
            <a:r>
              <a:rPr lang="en-US" sz="1800" dirty="0" smtClean="0"/>
              <a:t>Western portion</a:t>
            </a:r>
          </a:p>
          <a:p>
            <a:pPr lvl="1"/>
            <a:r>
              <a:rPr lang="en-US" sz="1800" dirty="0" smtClean="0"/>
              <a:t>First group to achieve complex political organization in the area</a:t>
            </a:r>
          </a:p>
          <a:p>
            <a:r>
              <a:rPr lang="en-US" sz="2800" dirty="0" smtClean="0"/>
              <a:t>Persians</a:t>
            </a:r>
          </a:p>
          <a:p>
            <a:pPr lvl="1"/>
            <a:r>
              <a:rPr lang="en-US" sz="1800" dirty="0" smtClean="0"/>
              <a:t>Southeastern portion</a:t>
            </a:r>
          </a:p>
          <a:p>
            <a:pPr lvl="1"/>
            <a:r>
              <a:rPr lang="en-US" sz="1800" dirty="0" err="1" smtClean="0"/>
              <a:t>Achaemenids</a:t>
            </a:r>
            <a:endParaRPr lang="en-US" sz="1800" dirty="0" smtClean="0"/>
          </a:p>
          <a:p>
            <a:r>
              <a:rPr lang="en-US" sz="2800" dirty="0" smtClean="0"/>
              <a:t>The two groups intermarried to create the empire</a:t>
            </a:r>
            <a:endParaRPr lang="en-US" sz="2800" dirty="0"/>
          </a:p>
        </p:txBody>
      </p:sp>
    </p:spTree>
    <p:extLst>
      <p:ext uri="{BB962C8B-B14F-4D97-AF65-F5344CB8AC3E}">
        <p14:creationId xmlns:p14="http://schemas.microsoft.com/office/powerpoint/2010/main" val="432136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Cyrus</a:t>
            </a:r>
            <a:endParaRPr lang="en-US" dirty="0"/>
          </a:p>
        </p:txBody>
      </p:sp>
      <p:sp>
        <p:nvSpPr>
          <p:cNvPr id="3" name="Content Placeholder 2"/>
          <p:cNvSpPr>
            <a:spLocks noGrp="1"/>
          </p:cNvSpPr>
          <p:nvPr>
            <p:ph sz="half" idx="2"/>
          </p:nvPr>
        </p:nvSpPr>
        <p:spPr/>
        <p:txBody>
          <a:bodyPr>
            <a:normAutofit/>
          </a:bodyPr>
          <a:lstStyle/>
          <a:p>
            <a:endParaRPr lang="en-US" dirty="0"/>
          </a:p>
        </p:txBody>
      </p:sp>
      <p:sp>
        <p:nvSpPr>
          <p:cNvPr id="4" name="Content Placeholder 3"/>
          <p:cNvSpPr>
            <a:spLocks noGrp="1"/>
          </p:cNvSpPr>
          <p:nvPr>
            <p:ph sz="quarter" idx="13"/>
          </p:nvPr>
        </p:nvSpPr>
        <p:spPr/>
        <p:txBody>
          <a:bodyPr>
            <a:normAutofit fontScale="92500" lnSpcReduction="10000"/>
          </a:bodyPr>
          <a:lstStyle/>
          <a:p>
            <a:r>
              <a:rPr lang="en-US" dirty="0"/>
              <a:t>Persian father, Median mother</a:t>
            </a:r>
          </a:p>
          <a:p>
            <a:r>
              <a:rPr lang="en-US" dirty="0"/>
              <a:t>United Persian tribes and overthrew Median monarch</a:t>
            </a:r>
          </a:p>
          <a:p>
            <a:r>
              <a:rPr lang="en-US" dirty="0"/>
              <a:t>Placed both races in positions of authority</a:t>
            </a:r>
          </a:p>
          <a:p>
            <a:r>
              <a:rPr lang="en-US" dirty="0"/>
              <a:t>Kept Median traditions/government structure</a:t>
            </a:r>
          </a:p>
          <a:p>
            <a:r>
              <a:rPr lang="en-US" dirty="0"/>
              <a:t>Defeated Lydia, Anatolia, some Greek city-states, Neo-Babylonian dynasty</a:t>
            </a:r>
          </a:p>
          <a:p>
            <a:endParaRPr lang="en-US" dirty="0"/>
          </a:p>
        </p:txBody>
      </p:sp>
      <p:pic>
        <p:nvPicPr>
          <p:cNvPr id="7170" name="Picture 2" descr="http://www.iranchamber.com/history/cyrus/images/cyrus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810000" cy="520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52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Darius I</a:t>
            </a:r>
            <a:endParaRPr lang="en-US" dirty="0"/>
          </a:p>
        </p:txBody>
      </p:sp>
      <p:sp>
        <p:nvSpPr>
          <p:cNvPr id="3" name="Content Placeholder 2"/>
          <p:cNvSpPr>
            <a:spLocks noGrp="1"/>
          </p:cNvSpPr>
          <p:nvPr>
            <p:ph sz="half" idx="2"/>
          </p:nvPr>
        </p:nvSpPr>
        <p:spPr/>
        <p:txBody>
          <a:bodyPr>
            <a:normAutofit/>
          </a:bodyPr>
          <a:lstStyle/>
          <a:p>
            <a:endParaRPr lang="en-US" dirty="0" smtClean="0"/>
          </a:p>
        </p:txBody>
      </p:sp>
      <p:sp>
        <p:nvSpPr>
          <p:cNvPr id="5" name="Content Placeholder 4"/>
          <p:cNvSpPr>
            <a:spLocks noGrp="1"/>
          </p:cNvSpPr>
          <p:nvPr>
            <p:ph sz="quarter" idx="13"/>
          </p:nvPr>
        </p:nvSpPr>
        <p:spPr/>
        <p:txBody>
          <a:bodyPr>
            <a:normAutofit/>
          </a:bodyPr>
          <a:lstStyle/>
          <a:p>
            <a:r>
              <a:rPr lang="en-US" dirty="0"/>
              <a:t>Diminished the official role of the Medes</a:t>
            </a:r>
          </a:p>
          <a:p>
            <a:r>
              <a:rPr lang="en-US" dirty="0"/>
              <a:t>Second founder of the Persian Empire</a:t>
            </a:r>
          </a:p>
          <a:p>
            <a:pPr lvl="1"/>
            <a:r>
              <a:rPr lang="en-US" dirty="0"/>
              <a:t>Stretched empire from eastern Europe to Libya and Russia</a:t>
            </a:r>
          </a:p>
          <a:p>
            <a:pPr lvl="1"/>
            <a:r>
              <a:rPr lang="en-US" dirty="0"/>
              <a:t>New organizational structure that would </a:t>
            </a:r>
            <a:r>
              <a:rPr lang="en-US" dirty="0" smtClean="0"/>
              <a:t>continue </a:t>
            </a:r>
            <a:r>
              <a:rPr lang="en-US" dirty="0"/>
              <a:t>until the end of the empire</a:t>
            </a:r>
          </a:p>
          <a:p>
            <a:endParaRPr lang="en-US" dirty="0"/>
          </a:p>
        </p:txBody>
      </p:sp>
      <p:pic>
        <p:nvPicPr>
          <p:cNvPr id="1026" name="Picture 2" descr="Darius In Pa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60045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54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New Organizational Structure</a:t>
            </a:r>
            <a:endParaRPr lang="en-US" sz="4800" dirty="0"/>
          </a:p>
        </p:txBody>
      </p:sp>
      <p:sp>
        <p:nvSpPr>
          <p:cNvPr id="3" name="Content Placeholder 2"/>
          <p:cNvSpPr>
            <a:spLocks noGrp="1"/>
          </p:cNvSpPr>
          <p:nvPr>
            <p:ph idx="1"/>
          </p:nvPr>
        </p:nvSpPr>
        <p:spPr/>
        <p:txBody>
          <a:bodyPr/>
          <a:lstStyle/>
          <a:p>
            <a:r>
              <a:rPr lang="en-US" sz="2600" dirty="0" smtClean="0"/>
              <a:t>Divided </a:t>
            </a:r>
            <a:r>
              <a:rPr lang="en-US" sz="2600" dirty="0"/>
              <a:t>empire</a:t>
            </a:r>
          </a:p>
          <a:p>
            <a:r>
              <a:rPr lang="en-US" sz="2600" dirty="0"/>
              <a:t>20 provinces</a:t>
            </a:r>
          </a:p>
          <a:p>
            <a:r>
              <a:rPr lang="en-US" sz="2600" dirty="0"/>
              <a:t>Satrap: Persian “governor” in charge of a province</a:t>
            </a:r>
          </a:p>
          <a:p>
            <a:pPr lvl="1"/>
            <a:r>
              <a:rPr lang="en-US" sz="1800" dirty="0"/>
              <a:t>Collect </a:t>
            </a:r>
            <a:r>
              <a:rPr lang="en-US" sz="1800" dirty="0" smtClean="0"/>
              <a:t>taxes</a:t>
            </a:r>
          </a:p>
          <a:p>
            <a:pPr lvl="1"/>
            <a:r>
              <a:rPr lang="en-US" sz="1800" dirty="0" smtClean="0"/>
              <a:t>Local court system</a:t>
            </a:r>
          </a:p>
          <a:p>
            <a:pPr lvl="1"/>
            <a:r>
              <a:rPr lang="en-US" sz="1800" dirty="0" smtClean="0"/>
              <a:t>Hereditary (eventually)</a:t>
            </a:r>
          </a:p>
          <a:p>
            <a:pPr marL="630936" lvl="2" indent="0">
              <a:buNone/>
            </a:pPr>
            <a:endParaRPr lang="en-US" dirty="0"/>
          </a:p>
          <a:p>
            <a:endParaRPr lang="en-US" dirty="0"/>
          </a:p>
        </p:txBody>
      </p:sp>
      <p:pic>
        <p:nvPicPr>
          <p:cNvPr id="8194" name="Picture 2" descr="http://m0.i.pbase.com/u17/dosseman/large/39181440.00016SatrapSarcophagusgrooms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76600"/>
            <a:ext cx="4468194"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9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Royal Road</a:t>
            </a:r>
            <a:endParaRPr lang="en-US" dirty="0"/>
          </a:p>
        </p:txBody>
      </p:sp>
      <p:sp>
        <p:nvSpPr>
          <p:cNvPr id="3" name="Content Placeholder 2"/>
          <p:cNvSpPr>
            <a:spLocks noGrp="1"/>
          </p:cNvSpPr>
          <p:nvPr>
            <p:ph idx="1"/>
          </p:nvPr>
        </p:nvSpPr>
        <p:spPr/>
        <p:txBody>
          <a:bodyPr/>
          <a:lstStyle/>
          <a:p>
            <a:r>
              <a:rPr lang="en-US" dirty="0" smtClean="0"/>
              <a:t>1600 miles</a:t>
            </a:r>
          </a:p>
          <a:p>
            <a:r>
              <a:rPr lang="en-US" dirty="0" smtClean="0"/>
              <a:t>Postal system</a:t>
            </a:r>
          </a:p>
          <a:p>
            <a:pPr lvl="1"/>
            <a:r>
              <a:rPr lang="en-US" dirty="0" smtClean="0"/>
              <a:t>Royal messengers could travel across empire from modern Turkey to Iran within roughly a week</a:t>
            </a:r>
          </a:p>
          <a:p>
            <a:r>
              <a:rPr lang="en-US" dirty="0" smtClean="0"/>
              <a:t>111 rest stops</a:t>
            </a:r>
          </a:p>
          <a:p>
            <a:pPr lvl="1"/>
            <a:r>
              <a:rPr lang="en-US" dirty="0" smtClean="0"/>
              <a:t>Caravanserai</a:t>
            </a:r>
          </a:p>
          <a:p>
            <a:pPr lvl="1"/>
            <a:r>
              <a:rPr lang="en-US" dirty="0" smtClean="0"/>
              <a:t>Guards at each stop</a:t>
            </a:r>
          </a:p>
          <a:p>
            <a:endParaRPr lang="en-US" dirty="0"/>
          </a:p>
        </p:txBody>
      </p:sp>
      <p:pic>
        <p:nvPicPr>
          <p:cNvPr id="9218" name="Picture 2" descr="https://upload.wikimedia.org/wikipedia/commons/thumb/e/e7/Neyestanak_Caravanserai_Inner_Courtyard_2007-01-01.jpg/1920px-Neyestanak_Caravanserai_Inner_Courtyard_2007-0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14800"/>
            <a:ext cx="799507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8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Royal Road</a:t>
            </a:r>
            <a:endParaRPr lang="en-US" dirty="0"/>
          </a:p>
        </p:txBody>
      </p:sp>
      <p:sp>
        <p:nvSpPr>
          <p:cNvPr id="3" name="Content Placeholder 2"/>
          <p:cNvSpPr>
            <a:spLocks noGrp="1"/>
          </p:cNvSpPr>
          <p:nvPr>
            <p:ph idx="1"/>
          </p:nvPr>
        </p:nvSpPr>
        <p:spPr/>
        <p:txBody>
          <a:bodyPr/>
          <a:lstStyle/>
          <a:p>
            <a:endParaRPr lang="en-US"/>
          </a:p>
        </p:txBody>
      </p:sp>
      <p:pic>
        <p:nvPicPr>
          <p:cNvPr id="4" name="Picture 4" descr="05map01"/>
          <p:cNvPicPr>
            <a:picLocks noChangeAspect="1" noChangeArrowheads="1"/>
          </p:cNvPicPr>
          <p:nvPr/>
        </p:nvPicPr>
        <p:blipFill>
          <a:blip r:embed="rId2" cstate="print"/>
          <a:srcRect/>
          <a:stretch>
            <a:fillRect/>
          </a:stretch>
        </p:blipFill>
        <p:spPr bwMode="auto">
          <a:xfrm>
            <a:off x="1" y="1485256"/>
            <a:ext cx="9144000" cy="5372746"/>
          </a:xfrm>
          <a:prstGeom prst="rect">
            <a:avLst/>
          </a:prstGeom>
          <a:noFill/>
          <a:ln w="9525">
            <a:noFill/>
            <a:miter lim="800000"/>
            <a:headEnd/>
            <a:tailEnd/>
          </a:ln>
          <a:effectLst/>
        </p:spPr>
      </p:pic>
    </p:spTree>
    <p:extLst>
      <p:ext uri="{BB962C8B-B14F-4D97-AF65-F5344CB8AC3E}">
        <p14:creationId xmlns:p14="http://schemas.microsoft.com/office/powerpoint/2010/main" val="1057939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375</TotalTime>
  <Words>1828</Words>
  <Application>Microsoft Office PowerPoint</Application>
  <PresentationFormat>On-screen Show (4:3)</PresentationFormat>
  <Paragraphs>326</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Executive</vt:lpstr>
      <vt:lpstr>Greece and Iran </vt:lpstr>
      <vt:lpstr>Ancient Iran (Persia)</vt:lpstr>
      <vt:lpstr>Land of the Aryans</vt:lpstr>
      <vt:lpstr>Persian Empire</vt:lpstr>
      <vt:lpstr>Cyrus</vt:lpstr>
      <vt:lpstr>Darius I</vt:lpstr>
      <vt:lpstr>New Organizational Structure</vt:lpstr>
      <vt:lpstr>Persian Royal Road</vt:lpstr>
      <vt:lpstr>Persian Royal Road</vt:lpstr>
      <vt:lpstr>Society</vt:lpstr>
      <vt:lpstr>Decline of the Achaemenid Empire</vt:lpstr>
      <vt:lpstr>Capital(s)</vt:lpstr>
      <vt:lpstr>Susa</vt:lpstr>
      <vt:lpstr>Persepolis</vt:lpstr>
      <vt:lpstr>Zoroastrianism</vt:lpstr>
      <vt:lpstr>Zoroastrianism</vt:lpstr>
      <vt:lpstr>Ancient Greece</vt:lpstr>
      <vt:lpstr>Classical Greece, 800-350 B.C.E.</vt:lpstr>
      <vt:lpstr>Geography/Resources</vt:lpstr>
      <vt:lpstr>PowerPoint Presentation</vt:lpstr>
      <vt:lpstr>Polis </vt:lpstr>
      <vt:lpstr>Hoplites and Colonization</vt:lpstr>
      <vt:lpstr>Politics</vt:lpstr>
      <vt:lpstr>Culture</vt:lpstr>
      <vt:lpstr>Athens vs. Sparta</vt:lpstr>
      <vt:lpstr>This. Is. Sparta!!!</vt:lpstr>
      <vt:lpstr>Sparta (No, really) </vt:lpstr>
      <vt:lpstr>Athens</vt:lpstr>
      <vt:lpstr>WAR</vt:lpstr>
      <vt:lpstr>Persian Wars</vt:lpstr>
      <vt:lpstr>PowerPoint Presentation</vt:lpstr>
      <vt:lpstr>Philosophy</vt:lpstr>
      <vt:lpstr>Athenian “Equality”</vt:lpstr>
      <vt:lpstr>Peloponnesian War</vt:lpstr>
      <vt:lpstr>The Macedonians</vt:lpstr>
      <vt:lpstr>Hellenistic Age</vt:lpstr>
      <vt:lpstr>PowerPoint Presentation</vt:lpstr>
      <vt:lpstr>Hellenistic Kingdoms</vt:lpstr>
      <vt:lpstr>Syncretism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5:  Greece &amp; Iran</dc:title>
  <dc:creator>Teacher</dc:creator>
  <cp:lastModifiedBy>Teacher</cp:lastModifiedBy>
  <cp:revision>30</cp:revision>
  <dcterms:created xsi:type="dcterms:W3CDTF">2015-07-05T20:04:05Z</dcterms:created>
  <dcterms:modified xsi:type="dcterms:W3CDTF">2015-07-22T01:15:04Z</dcterms:modified>
</cp:coreProperties>
</file>