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2" r:id="rId7"/>
    <p:sldId id="263" r:id="rId8"/>
    <p:sldId id="261" r:id="rId9"/>
    <p:sldId id="264" r:id="rId10"/>
    <p:sldId id="265" r:id="rId11"/>
    <p:sldId id="266" r:id="rId12"/>
    <p:sldId id="268" r:id="rId13"/>
    <p:sldId id="269" r:id="rId14"/>
    <p:sldId id="270" r:id="rId15"/>
    <p:sldId id="267" r:id="rId16"/>
    <p:sldId id="271" r:id="rId17"/>
    <p:sldId id="272" r:id="rId18"/>
    <p:sldId id="276" r:id="rId19"/>
    <p:sldId id="273" r:id="rId20"/>
    <p:sldId id="27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7" autoAdjust="0"/>
  </p:normalViewPr>
  <p:slideViewPr>
    <p:cSldViewPr>
      <p:cViewPr varScale="1">
        <p:scale>
          <a:sx n="62" d="100"/>
          <a:sy n="62"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6E9FD-345E-4E4E-BC93-22D2BE2C586E}"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6245-5A81-43C9-B769-A71082F4A97A}" type="slidenum">
              <a:rPr lang="en-US" smtClean="0"/>
              <a:t>‹#›</a:t>
            </a:fld>
            <a:endParaRPr lang="en-US"/>
          </a:p>
        </p:txBody>
      </p:sp>
    </p:spTree>
    <p:extLst>
      <p:ext uri="{BB962C8B-B14F-4D97-AF65-F5344CB8AC3E}">
        <p14:creationId xmlns:p14="http://schemas.microsoft.com/office/powerpoint/2010/main" val="399107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b="1" dirty="0" smtClean="0">
                <a:solidFill>
                  <a:srgbClr val="000000"/>
                </a:solidFill>
              </a:rPr>
              <a:t>Map 3.2:</a:t>
            </a:r>
            <a:r>
              <a:rPr lang="el-GR" altLang="en-US" dirty="0" smtClean="0">
                <a:solidFill>
                  <a:srgbClr val="000000"/>
                </a:solidFill>
              </a:rPr>
              <a:t> </a:t>
            </a:r>
            <a:r>
              <a:rPr lang="el-GR" altLang="en-US" b="1" dirty="0" smtClean="0">
                <a:solidFill>
                  <a:srgbClr val="000000"/>
                </a:solidFill>
              </a:rPr>
              <a:t>Ancient Nubia.</a:t>
            </a:r>
          </a:p>
          <a:p>
            <a:pPr eaLnBrk="1" hangingPunct="1"/>
            <a:r>
              <a:rPr lang="el-GR" altLang="en-US" dirty="0" smtClean="0">
                <a:solidFill>
                  <a:srgbClr val="000000"/>
                </a:solidFill>
              </a:rPr>
              <a:t>The land route alongside the Nile River as it flows through Nubia has long served as a corridor connecting sub-Saharan Africa with North Africa. Centuries of Egyptian occupation, as well as time spent in Egypt by Nubian hostages, mercenaries, and merchants, led to a marked Egyptian cultural influence in Nubia. (Based on Map 15 from </a:t>
            </a:r>
            <a:r>
              <a:rPr lang="el-GR" altLang="en-US" i="1" dirty="0" smtClean="0">
                <a:solidFill>
                  <a:srgbClr val="000000"/>
                </a:solidFill>
              </a:rPr>
              <a:t>The Historical Atlas of Africa</a:t>
            </a:r>
            <a:r>
              <a:rPr lang="el-GR" altLang="en-US" dirty="0" smtClean="0">
                <a:solidFill>
                  <a:srgbClr val="000000"/>
                </a:solidFill>
              </a:rPr>
              <a:t>, ed. by J. F. Ade Ajayi and Michael Crowder. Reprinted by permission of Addison Wesley Longman Ltd.)</a:t>
            </a:r>
          </a:p>
          <a:p>
            <a:endParaRPr lang="en-US" dirty="0"/>
          </a:p>
        </p:txBody>
      </p:sp>
      <p:sp>
        <p:nvSpPr>
          <p:cNvPr id="4" name="Slide Number Placeholder 3"/>
          <p:cNvSpPr>
            <a:spLocks noGrp="1"/>
          </p:cNvSpPr>
          <p:nvPr>
            <p:ph type="sldNum" sz="quarter" idx="10"/>
          </p:nvPr>
        </p:nvSpPr>
        <p:spPr/>
        <p:txBody>
          <a:bodyPr/>
          <a:lstStyle/>
          <a:p>
            <a:fld id="{81B16245-5A81-43C9-B769-A71082F4A97A}" type="slidenum">
              <a:rPr lang="en-US" smtClean="0"/>
              <a:t>2</a:t>
            </a:fld>
            <a:endParaRPr lang="en-US"/>
          </a:p>
        </p:txBody>
      </p:sp>
    </p:spTree>
    <p:extLst>
      <p:ext uri="{BB962C8B-B14F-4D97-AF65-F5344CB8AC3E}">
        <p14:creationId xmlns:p14="http://schemas.microsoft.com/office/powerpoint/2010/main" val="80547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b="1" dirty="0" smtClean="0">
                <a:solidFill>
                  <a:srgbClr val="000000"/>
                </a:solidFill>
              </a:rPr>
              <a:t>The Gundestrup Cauldron.</a:t>
            </a:r>
          </a:p>
          <a:p>
            <a:pPr eaLnBrk="1" hangingPunct="1"/>
            <a:r>
              <a:rPr lang="el-GR" altLang="en-US" dirty="0" smtClean="0">
                <a:solidFill>
                  <a:srgbClr val="000000"/>
                </a:solidFill>
              </a:rPr>
              <a:t>This silver vessel was found in a peat bog in Denmark, but it must have come from elsewhere. It is usually dated to the second or first century B.C</a:t>
            </a:r>
            <a:r>
              <a:rPr lang="en-US" altLang="en-US" dirty="0" smtClean="0">
                <a:solidFill>
                  <a:srgbClr val="000000"/>
                </a:solidFill>
              </a:rPr>
              <a:t>.E</a:t>
            </a:r>
            <a:r>
              <a:rPr lang="el-GR" altLang="en-US" dirty="0" smtClean="0">
                <a:solidFill>
                  <a:srgbClr val="000000"/>
                </a:solidFill>
              </a:rPr>
              <a:t>. On the inside left are Celtic warriors on horse and on foot, with lozenge-shaped shields and long battle-horns. On the inside right is a horned deity, possibly Cernunno</a:t>
            </a:r>
            <a:r>
              <a:rPr lang="el-GR" altLang="en-US" dirty="0" smtClean="0">
                <a:solidFill>
                  <a:srgbClr val="000000"/>
                </a:solidFill>
                <a:latin typeface="ScalaSansPro-Regular" charset="0"/>
              </a:rPr>
              <a:t>s.</a:t>
            </a:r>
          </a:p>
          <a:p>
            <a:endParaRPr lang="en-US" dirty="0"/>
          </a:p>
        </p:txBody>
      </p:sp>
      <p:sp>
        <p:nvSpPr>
          <p:cNvPr id="4" name="Slide Number Placeholder 3"/>
          <p:cNvSpPr>
            <a:spLocks noGrp="1"/>
          </p:cNvSpPr>
          <p:nvPr>
            <p:ph type="sldNum" sz="quarter" idx="10"/>
          </p:nvPr>
        </p:nvSpPr>
        <p:spPr/>
        <p:txBody>
          <a:bodyPr/>
          <a:lstStyle/>
          <a:p>
            <a:fld id="{81B16245-5A81-43C9-B769-A71082F4A97A}" type="slidenum">
              <a:rPr lang="en-US" smtClean="0"/>
              <a:t>6</a:t>
            </a:fld>
            <a:endParaRPr lang="en-US"/>
          </a:p>
        </p:txBody>
      </p:sp>
    </p:spTree>
    <p:extLst>
      <p:ext uri="{BB962C8B-B14F-4D97-AF65-F5344CB8AC3E}">
        <p14:creationId xmlns:p14="http://schemas.microsoft.com/office/powerpoint/2010/main" val="178266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8D0ABE-756D-454D-8244-515B7EB06F8C}" type="slidenum">
              <a:rPr lang="en-US" altLang="en-US"/>
              <a:pPr eaLnBrk="1" hangingPunct="1"/>
              <a:t>7</a:t>
            </a:fld>
            <a:endParaRPr lang="en-US" altLang="en-US"/>
          </a:p>
        </p:txBody>
      </p:sp>
      <p:sp>
        <p:nvSpPr>
          <p:cNvPr id="22531" name="Rectangle 2"/>
          <p:cNvSpPr>
            <a:spLocks noGrp="1" noRot="1" noChangeAspect="1" noChangeArrowheads="1" noTextEdit="1"/>
          </p:cNvSpPr>
          <p:nvPr>
            <p:ph type="sldImg"/>
          </p:nvPr>
        </p:nvSpPr>
        <p:spPr>
          <a:xfrm>
            <a:off x="1143000" y="687388"/>
            <a:ext cx="4572000" cy="3429000"/>
          </a:xfrm>
          <a:ln/>
        </p:spPr>
      </p:sp>
      <p:sp>
        <p:nvSpPr>
          <p:cNvPr id="22532"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3.3:</a:t>
            </a:r>
            <a:r>
              <a:rPr lang="el-GR" altLang="en-US" smtClean="0">
                <a:solidFill>
                  <a:srgbClr val="000000"/>
                </a:solidFill>
              </a:rPr>
              <a:t> </a:t>
            </a:r>
            <a:r>
              <a:rPr lang="el-GR" altLang="en-US" b="1" smtClean="0">
                <a:solidFill>
                  <a:srgbClr val="000000"/>
                </a:solidFill>
              </a:rPr>
              <a:t>The Celtic Peoples.</a:t>
            </a:r>
          </a:p>
          <a:p>
            <a:pPr eaLnBrk="1" hangingPunct="1"/>
            <a:r>
              <a:rPr lang="el-GR" altLang="en-US" smtClean="0">
                <a:solidFill>
                  <a:srgbClr val="000000"/>
                </a:solidFill>
              </a:rPr>
              <a:t>Celtic civilization originated in central Europe in the early part of the first millennium B.C.</a:t>
            </a:r>
            <a:r>
              <a:rPr lang="en-US" altLang="en-US" smtClean="0">
                <a:solidFill>
                  <a:srgbClr val="000000"/>
                </a:solidFill>
              </a:rPr>
              <a:t>E</a:t>
            </a:r>
            <a:r>
              <a:rPr lang="el-GR" altLang="en-US" smtClean="0">
                <a:solidFill>
                  <a:srgbClr val="000000"/>
                </a:solidFill>
              </a:rPr>
              <a:t>. Around 500 B.C.</a:t>
            </a:r>
            <a:r>
              <a:rPr lang="en-US" altLang="en-US" smtClean="0">
                <a:solidFill>
                  <a:srgbClr val="000000"/>
                </a:solidFill>
              </a:rPr>
              <a:t>E</a:t>
            </a:r>
            <a:r>
              <a:rPr lang="el-GR" altLang="en-US" smtClean="0">
                <a:solidFill>
                  <a:srgbClr val="000000"/>
                </a:solidFill>
              </a:rPr>
              <a:t>. Celtic peoples began to migrate, making Celtic civilization the dominant cultural style in Europe north of the Alps. The Celts’ interactions with the peoples of the Mediterranean, including Greeks and Romans, involved both warfare and trade. (From </a:t>
            </a:r>
            <a:r>
              <a:rPr lang="el-GR" altLang="en-US" i="1" smtClean="0">
                <a:solidFill>
                  <a:srgbClr val="000000"/>
                </a:solidFill>
              </a:rPr>
              <a:t>Atlas of Classical History</a:t>
            </a:r>
            <a:r>
              <a:rPr lang="el-GR" altLang="en-US" smtClean="0">
                <a:solidFill>
                  <a:srgbClr val="000000"/>
                </a:solidFill>
              </a:rPr>
              <a:t>, Fifth Edition, by Michael Grant. Copyright © 1994 by Michael Grant. Used by permission of Oxford University Press, I</a:t>
            </a:r>
            <a:r>
              <a:rPr lang="el-GR" altLang="en-US" smtClean="0">
                <a:solidFill>
                  <a:srgbClr val="000000"/>
                </a:solidFill>
                <a:latin typeface="ScalaSansPro-Regular" charset="0"/>
              </a:rPr>
              <a:t>nc.)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b="1" dirty="0" smtClean="0">
                <a:solidFill>
                  <a:srgbClr val="000000"/>
                </a:solidFill>
              </a:rPr>
              <a:t>Map 3.4:</a:t>
            </a:r>
            <a:r>
              <a:rPr lang="el-GR" altLang="en-US" dirty="0" smtClean="0">
                <a:solidFill>
                  <a:srgbClr val="000000"/>
                </a:solidFill>
              </a:rPr>
              <a:t> </a:t>
            </a:r>
            <a:r>
              <a:rPr lang="el-GR" altLang="en-US" b="1" dirty="0" smtClean="0">
                <a:solidFill>
                  <a:srgbClr val="000000"/>
                </a:solidFill>
              </a:rPr>
              <a:t>Olmec and Chavín Civilizations.</a:t>
            </a:r>
          </a:p>
          <a:p>
            <a:pPr eaLnBrk="1" hangingPunct="1"/>
            <a:r>
              <a:rPr lang="el-GR" altLang="en-US" dirty="0" smtClean="0">
                <a:solidFill>
                  <a:srgbClr val="000000"/>
                </a:solidFill>
              </a:rPr>
              <a:t>The regions of Mesoamerica (most of modern Mexico and Central America) and the Andean highlands of South America have hosted impressive civilizations since early times. The civilizations of the Olmec and Chavín were the originating civilizations of these two regions, providing the foundations of architecture, city planning, and religion.</a:t>
            </a:r>
          </a:p>
          <a:p>
            <a:endParaRPr lang="en-US" dirty="0"/>
          </a:p>
        </p:txBody>
      </p:sp>
      <p:sp>
        <p:nvSpPr>
          <p:cNvPr id="4" name="Slide Number Placeholder 3"/>
          <p:cNvSpPr>
            <a:spLocks noGrp="1"/>
          </p:cNvSpPr>
          <p:nvPr>
            <p:ph type="sldNum" sz="quarter" idx="10"/>
          </p:nvPr>
        </p:nvSpPr>
        <p:spPr/>
        <p:txBody>
          <a:bodyPr/>
          <a:lstStyle/>
          <a:p>
            <a:fld id="{81B16245-5A81-43C9-B769-A71082F4A97A}" type="slidenum">
              <a:rPr lang="en-US" smtClean="0"/>
              <a:t>10</a:t>
            </a:fld>
            <a:endParaRPr lang="en-US"/>
          </a:p>
        </p:txBody>
      </p:sp>
    </p:spTree>
    <p:extLst>
      <p:ext uri="{BB962C8B-B14F-4D97-AF65-F5344CB8AC3E}">
        <p14:creationId xmlns:p14="http://schemas.microsoft.com/office/powerpoint/2010/main" val="318518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79503B-78F9-4D61-A0BD-3C9959DCBFB9}" type="slidenum">
              <a:rPr lang="en-US" altLang="en-US"/>
              <a:pPr eaLnBrk="1" hangingPunct="1"/>
              <a:t>15</a:t>
            </a:fld>
            <a:endParaRPr lang="en-US" altLang="en-US"/>
          </a:p>
        </p:txBody>
      </p:sp>
      <p:sp>
        <p:nvSpPr>
          <p:cNvPr id="26627" name="Rectangle 2"/>
          <p:cNvSpPr>
            <a:spLocks noGrp="1" noRot="1" noChangeAspect="1" noChangeArrowheads="1" noTextEdit="1"/>
          </p:cNvSpPr>
          <p:nvPr>
            <p:ph type="sldImg"/>
          </p:nvPr>
        </p:nvSpPr>
        <p:spPr>
          <a:xfrm>
            <a:off x="1143000" y="687388"/>
            <a:ext cx="4572000" cy="3429000"/>
          </a:xfrm>
          <a:ln/>
        </p:spPr>
      </p:sp>
      <p:sp>
        <p:nvSpPr>
          <p:cNvPr id="2662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Olmec Head.</a:t>
            </a:r>
          </a:p>
          <a:p>
            <a:pPr eaLnBrk="1" hangingPunct="1"/>
            <a:r>
              <a:rPr lang="el-GR" altLang="en-US" smtClean="0">
                <a:solidFill>
                  <a:srgbClr val="000000"/>
                </a:solidFill>
              </a:rPr>
              <a:t>Giant heads sculpted from basalt are a widely recognized legacy of Olmec culture. Sixteen heads have been found, the largest approximately 11 feet (3.4 meters) tall. Experts in Olmec archaeology believe the heads are portraits of individual rulers, warriors, or ballplayers.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3E01AD-B00D-4FF4-9023-7E16CFCA7776}" type="slidenum">
              <a:rPr lang="en-US" altLang="en-US"/>
              <a:pPr eaLnBrk="1" hangingPunct="1"/>
              <a:t>21</a:t>
            </a:fld>
            <a:endParaRPr lang="en-US" altLang="en-US"/>
          </a:p>
        </p:txBody>
      </p:sp>
      <p:sp>
        <p:nvSpPr>
          <p:cNvPr id="26627" name="Rectangle 2"/>
          <p:cNvSpPr>
            <a:spLocks noGrp="1" noRot="1" noChangeAspect="1" noChangeArrowheads="1" noTextEdit="1"/>
          </p:cNvSpPr>
          <p:nvPr>
            <p:ph type="sldImg"/>
          </p:nvPr>
        </p:nvSpPr>
        <p:spPr>
          <a:xfrm>
            <a:off x="1143000" y="687388"/>
            <a:ext cx="4572000" cy="3429000"/>
          </a:xfrm>
          <a:ln/>
        </p:spPr>
      </p:sp>
      <p:sp>
        <p:nvSpPr>
          <p:cNvPr id="2662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Ancient Peruvian Textiles.</a:t>
            </a:r>
          </a:p>
          <a:p>
            <a:pPr eaLnBrk="1" hangingPunct="1"/>
            <a:r>
              <a:rPr lang="el-GR" altLang="en-US" smtClean="0">
                <a:solidFill>
                  <a:srgbClr val="000000"/>
                </a:solidFill>
              </a:rPr>
              <a:t>The weaving of Chavín was famous for its color and symbolic imagery. Artisans both wove designs into the fabric and used paint or dyes to decorate plain fabric. This early Chavín painted fabric was used in a burial. Notice how the face suggests a jaguar and the headdress includes the image of a serpent.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7BA73-69E7-4D47-A03C-F79430A07554}"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18089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7BA73-69E7-4D47-A03C-F79430A07554}"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10609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7BA73-69E7-4D47-A03C-F79430A07554}"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18327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7BA73-69E7-4D47-A03C-F79430A07554}"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423664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7BA73-69E7-4D47-A03C-F79430A07554}"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25731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7BA73-69E7-4D47-A03C-F79430A07554}"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179844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7BA73-69E7-4D47-A03C-F79430A07554}"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210083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7BA73-69E7-4D47-A03C-F79430A07554}"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335611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7BA73-69E7-4D47-A03C-F79430A07554}"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386963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BA73-69E7-4D47-A03C-F79430A07554}"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208132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BA73-69E7-4D47-A03C-F79430A07554}"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2B3B-DDE5-43AE-8562-E36F20FE1B25}" type="slidenum">
              <a:rPr lang="en-US" smtClean="0"/>
              <a:t>‹#›</a:t>
            </a:fld>
            <a:endParaRPr lang="en-US"/>
          </a:p>
        </p:txBody>
      </p:sp>
    </p:spTree>
    <p:extLst>
      <p:ext uri="{BB962C8B-B14F-4D97-AF65-F5344CB8AC3E}">
        <p14:creationId xmlns:p14="http://schemas.microsoft.com/office/powerpoint/2010/main" val="125808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7BA73-69E7-4D47-A03C-F79430A07554}" type="datetimeFigureOut">
              <a:rPr lang="en-US" smtClean="0"/>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F2B3B-DDE5-43AE-8562-E36F20FE1B25}" type="slidenum">
              <a:rPr lang="en-US" smtClean="0"/>
              <a:t>‹#›</a:t>
            </a:fld>
            <a:endParaRPr lang="en-US"/>
          </a:p>
        </p:txBody>
      </p:sp>
    </p:spTree>
    <p:extLst>
      <p:ext uri="{BB962C8B-B14F-4D97-AF65-F5344CB8AC3E}">
        <p14:creationId xmlns:p14="http://schemas.microsoft.com/office/powerpoint/2010/main" val="2477166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New Civilizations in the Eastern and Western Hemispheres</a:t>
            </a:r>
            <a:endParaRPr lang="en-US" dirty="0"/>
          </a:p>
        </p:txBody>
      </p:sp>
      <p:sp>
        <p:nvSpPr>
          <p:cNvPr id="3" name="Subtitle 2"/>
          <p:cNvSpPr>
            <a:spLocks noGrp="1"/>
          </p:cNvSpPr>
          <p:nvPr>
            <p:ph type="subTitle" idx="1"/>
          </p:nvPr>
        </p:nvSpPr>
        <p:spPr/>
        <p:txBody>
          <a:bodyPr/>
          <a:lstStyle/>
          <a:p>
            <a:r>
              <a:rPr lang="en-US" dirty="0" smtClean="0"/>
              <a:t>2200-250 BCE</a:t>
            </a:r>
          </a:p>
          <a:p>
            <a:r>
              <a:rPr lang="en-US" dirty="0" smtClean="0"/>
              <a:t>Nubia, Europe, Americas</a:t>
            </a:r>
            <a:endParaRPr lang="en-US" dirty="0"/>
          </a:p>
        </p:txBody>
      </p:sp>
    </p:spTree>
    <p:extLst>
      <p:ext uri="{BB962C8B-B14F-4D97-AF65-F5344CB8AC3E}">
        <p14:creationId xmlns:p14="http://schemas.microsoft.com/office/powerpoint/2010/main" val="295451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t>The </a:t>
            </a:r>
            <a:br>
              <a:rPr lang="en-US" dirty="0" smtClean="0"/>
            </a:br>
            <a:r>
              <a:rPr lang="en-US" dirty="0" smtClean="0"/>
              <a:t>Americas</a:t>
            </a:r>
            <a:endParaRPr lang="en-US" dirty="0"/>
          </a:p>
        </p:txBody>
      </p:sp>
      <p:sp>
        <p:nvSpPr>
          <p:cNvPr id="8" name="Text Placeholder 7"/>
          <p:cNvSpPr>
            <a:spLocks noGrp="1"/>
          </p:cNvSpPr>
          <p:nvPr>
            <p:ph type="body" idx="1"/>
          </p:nvPr>
        </p:nvSpPr>
        <p:spPr/>
        <p:txBody>
          <a:bodyPr/>
          <a:lstStyle/>
          <a:p>
            <a:endParaRPr lang="en-US"/>
          </a:p>
        </p:txBody>
      </p:sp>
      <p:pic>
        <p:nvPicPr>
          <p:cNvPr id="9" name="Picture 4" descr="03map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54" y="914400"/>
            <a:ext cx="464105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2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Olmec</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Mesoamerica</a:t>
            </a:r>
          </a:p>
          <a:p>
            <a:pPr lvl="1"/>
            <a:r>
              <a:rPr lang="en-US" dirty="0" err="1" smtClean="0"/>
              <a:t>Meso</a:t>
            </a:r>
            <a:r>
              <a:rPr lang="en-US" dirty="0" smtClean="0"/>
              <a:t> = middle</a:t>
            </a:r>
          </a:p>
          <a:p>
            <a:pPr lvl="1"/>
            <a:r>
              <a:rPr lang="en-US" dirty="0" smtClean="0"/>
              <a:t>Middle America (between N and S)</a:t>
            </a:r>
          </a:p>
          <a:p>
            <a:r>
              <a:rPr lang="en-US" dirty="0" smtClean="0"/>
              <a:t>Most influential early Mesoamerican civilization</a:t>
            </a:r>
          </a:p>
          <a:p>
            <a:pPr lvl="1"/>
            <a:r>
              <a:rPr lang="en-US" dirty="0" smtClean="0"/>
              <a:t>Modern Veracruz and Tabasco, Mexico</a:t>
            </a:r>
            <a:endParaRPr lang="en-US" dirty="0"/>
          </a:p>
        </p:txBody>
      </p:sp>
      <p:sp>
        <p:nvSpPr>
          <p:cNvPr id="6" name="Content Placeholder 5"/>
          <p:cNvSpPr>
            <a:spLocks noGrp="1"/>
          </p:cNvSpPr>
          <p:nvPr>
            <p:ph sz="half" idx="2"/>
          </p:nvPr>
        </p:nvSpPr>
        <p:spPr/>
        <p:txBody>
          <a:bodyPr/>
          <a:lstStyle/>
          <a:p>
            <a:endParaRPr lang="en-US"/>
          </a:p>
        </p:txBody>
      </p:sp>
      <p:pic>
        <p:nvPicPr>
          <p:cNvPr id="3074" name="Picture 2" descr="http://www.timemaps.com/store/timemaps/2012/4/centralamerica500bc_cop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2047875"/>
            <a:ext cx="4448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3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a:xfrm>
            <a:off x="1463040" y="2119256"/>
            <a:ext cx="6196405" cy="4052943"/>
          </a:xfrm>
        </p:spPr>
        <p:txBody>
          <a:bodyPr>
            <a:normAutofit/>
          </a:bodyPr>
          <a:lstStyle/>
          <a:p>
            <a:r>
              <a:rPr lang="en-US" dirty="0" smtClean="0"/>
              <a:t>Obsidian, quartz, jade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Maize (corn), beans, fishing</a:t>
            </a:r>
          </a:p>
          <a:p>
            <a:pPr lvl="1"/>
            <a:r>
              <a:rPr lang="en-US" dirty="0" smtClean="0"/>
              <a:t>Domesticated by 3500 BCE</a:t>
            </a:r>
          </a:p>
          <a:p>
            <a:pPr lvl="1"/>
            <a:r>
              <a:rPr lang="en-US" dirty="0" smtClean="0"/>
              <a:t>Created specialization and social hierarchies</a:t>
            </a:r>
          </a:p>
          <a:p>
            <a:pPr lvl="1"/>
            <a:r>
              <a:rPr lang="en-US" dirty="0" smtClean="0"/>
              <a:t>Led to urbanization</a:t>
            </a:r>
          </a:p>
        </p:txBody>
      </p:sp>
      <p:pic>
        <p:nvPicPr>
          <p:cNvPr id="17410" name="Picture 2" descr="http://www.kidsloverocks.com/assets/images/Obsidian-Arrowhead-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2057400" cy="16523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pitt.edu/%7Ecejones/GeoImages/1Minerals/1IgneousMineralz/Quartz/Quartz_3Typ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700" y="2633425"/>
            <a:ext cx="21463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upload.wikimedia.org/wikipedia/commons/1/16/Mayan_Ja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1" y="2612439"/>
            <a:ext cx="1371600" cy="160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8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Centers</a:t>
            </a:r>
            <a:endParaRPr lang="en-US" dirty="0"/>
          </a:p>
        </p:txBody>
      </p:sp>
      <p:sp>
        <p:nvSpPr>
          <p:cNvPr id="3" name="Content Placeholder 2"/>
          <p:cNvSpPr>
            <a:spLocks noGrp="1"/>
          </p:cNvSpPr>
          <p:nvPr>
            <p:ph sz="half" idx="1"/>
          </p:nvPr>
        </p:nvSpPr>
        <p:spPr>
          <a:xfrm>
            <a:off x="1298448" y="2121406"/>
            <a:ext cx="3200400" cy="3898393"/>
          </a:xfrm>
        </p:spPr>
        <p:txBody>
          <a:bodyPr>
            <a:normAutofit fontScale="85000" lnSpcReduction="10000"/>
          </a:bodyPr>
          <a:lstStyle/>
          <a:p>
            <a:r>
              <a:rPr lang="en-US" dirty="0" smtClean="0"/>
              <a:t>San Lorenzo (1200-900 BCE)</a:t>
            </a:r>
          </a:p>
          <a:p>
            <a:r>
              <a:rPr lang="en-US" dirty="0" smtClean="0"/>
              <a:t>La </a:t>
            </a:r>
            <a:r>
              <a:rPr lang="en-US" dirty="0" err="1" smtClean="0"/>
              <a:t>Venta</a:t>
            </a:r>
            <a:r>
              <a:rPr lang="en-US" dirty="0" smtClean="0"/>
              <a:t> (c 900-600 BCE)</a:t>
            </a:r>
          </a:p>
          <a:p>
            <a:pPr lvl="1"/>
            <a:r>
              <a:rPr lang="en-US" dirty="0" smtClean="0"/>
              <a:t>Became important after the destruction/ abandonment of San Lorenzo</a:t>
            </a:r>
          </a:p>
          <a:p>
            <a:r>
              <a:rPr lang="en-US" dirty="0" err="1" smtClean="0"/>
              <a:t>Tres</a:t>
            </a:r>
            <a:r>
              <a:rPr lang="en-US" dirty="0" smtClean="0"/>
              <a:t> </a:t>
            </a:r>
            <a:r>
              <a:rPr lang="en-US" dirty="0" err="1" smtClean="0"/>
              <a:t>Zapotes</a:t>
            </a:r>
            <a:r>
              <a:rPr lang="en-US" dirty="0" smtClean="0"/>
              <a:t> (c 600 BCE</a:t>
            </a:r>
          </a:p>
          <a:p>
            <a:pPr lvl="1"/>
            <a:r>
              <a:rPr lang="en-US" dirty="0" smtClean="0"/>
              <a:t>Rose after the destruction/ abandonment of La </a:t>
            </a:r>
            <a:r>
              <a:rPr lang="en-US" dirty="0" err="1" smtClean="0"/>
              <a:t>Venta</a:t>
            </a:r>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Large platforms/mounds of dirt</a:t>
            </a:r>
          </a:p>
          <a:p>
            <a:r>
              <a:rPr lang="en-US" dirty="0" smtClean="0"/>
              <a:t>Location of religious and political buildings</a:t>
            </a:r>
          </a:p>
          <a:p>
            <a:r>
              <a:rPr lang="en-US" dirty="0" smtClean="0"/>
              <a:t>Most housing NOT in urban center</a:t>
            </a:r>
          </a:p>
          <a:p>
            <a:pPr lvl="1"/>
            <a:r>
              <a:rPr lang="en-US" dirty="0" smtClean="0"/>
              <a:t>Some elite housing</a:t>
            </a:r>
          </a:p>
          <a:p>
            <a:r>
              <a:rPr lang="en-US" dirty="0" smtClean="0"/>
              <a:t>Evidence of trading and merchant class</a:t>
            </a:r>
          </a:p>
          <a:p>
            <a:r>
              <a:rPr lang="en-US" dirty="0"/>
              <a:t>Each </a:t>
            </a:r>
            <a:r>
              <a:rPr lang="en-US" dirty="0" smtClean="0"/>
              <a:t>site eventually </a:t>
            </a:r>
            <a:r>
              <a:rPr lang="en-US" dirty="0"/>
              <a:t>abandoned and buildings/monuments were destroyed</a:t>
            </a:r>
          </a:p>
          <a:p>
            <a:endParaRPr lang="en-US" dirty="0"/>
          </a:p>
        </p:txBody>
      </p:sp>
    </p:spTree>
    <p:extLst>
      <p:ext uri="{BB962C8B-B14F-4D97-AF65-F5344CB8AC3E}">
        <p14:creationId xmlns:p14="http://schemas.microsoft.com/office/powerpoint/2010/main" val="336033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Religion</a:t>
            </a:r>
            <a:endParaRPr lang="en-US" dirty="0"/>
          </a:p>
        </p:txBody>
      </p:sp>
      <p:sp>
        <p:nvSpPr>
          <p:cNvPr id="3" name="Content Placeholder 2"/>
          <p:cNvSpPr>
            <a:spLocks noGrp="1"/>
          </p:cNvSpPr>
          <p:nvPr>
            <p:ph idx="1"/>
          </p:nvPr>
        </p:nvSpPr>
        <p:spPr/>
        <p:txBody>
          <a:bodyPr/>
          <a:lstStyle/>
          <a:p>
            <a:r>
              <a:rPr lang="en-US" dirty="0" smtClean="0"/>
              <a:t>No evidence of Olmec empire</a:t>
            </a:r>
          </a:p>
          <a:p>
            <a:r>
              <a:rPr lang="en-US" dirty="0" smtClean="0"/>
              <a:t>Olmec heads</a:t>
            </a:r>
          </a:p>
          <a:p>
            <a:pPr lvl="1"/>
            <a:r>
              <a:rPr lang="en-US" dirty="0" smtClean="0"/>
              <a:t>Large carved heads of rulers</a:t>
            </a:r>
          </a:p>
          <a:p>
            <a:pPr lvl="1"/>
            <a:r>
              <a:rPr lang="en-US" dirty="0" smtClean="0"/>
              <a:t>11 feet tall</a:t>
            </a:r>
          </a:p>
          <a:p>
            <a:pPr lvl="1"/>
            <a:r>
              <a:rPr lang="en-US" dirty="0" smtClean="0"/>
              <a:t>Located near urban centers</a:t>
            </a:r>
          </a:p>
          <a:p>
            <a:r>
              <a:rPr lang="en-US" dirty="0" smtClean="0"/>
              <a:t>Produced calendar</a:t>
            </a:r>
          </a:p>
          <a:p>
            <a:r>
              <a:rPr lang="en-US" dirty="0" smtClean="0"/>
              <a:t>Origination (?) of the ritualistic Mesoamerican ball game</a:t>
            </a:r>
            <a:endParaRPr lang="en-US" dirty="0"/>
          </a:p>
        </p:txBody>
      </p:sp>
      <p:pic>
        <p:nvPicPr>
          <p:cNvPr id="12290" name="Picture 2" descr="Goal, Ball Court of Chichen It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95600"/>
            <a:ext cx="277177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3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03p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3" y="76200"/>
            <a:ext cx="78247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hidden="1"/>
          <p:cNvSpPr>
            <a:spLocks noGrp="1" noChangeArrowheads="1"/>
          </p:cNvSpPr>
          <p:nvPr>
            <p:ph type="title"/>
          </p:nvPr>
        </p:nvSpPr>
        <p:spPr/>
        <p:txBody>
          <a:bodyPr/>
          <a:lstStyle/>
          <a:p>
            <a:pPr eaLnBrk="1" hangingPunct="1"/>
            <a:endParaRPr lang="en-US" altLang="en-US" smtClean="0"/>
          </a:p>
        </p:txBody>
      </p:sp>
      <p:sp>
        <p:nvSpPr>
          <p:cNvPr id="13316"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74</a:t>
            </a:r>
          </a:p>
        </p:txBody>
      </p:sp>
    </p:spTree>
    <p:extLst>
      <p:ext uri="{BB962C8B-B14F-4D97-AF65-F5344CB8AC3E}">
        <p14:creationId xmlns:p14="http://schemas.microsoft.com/office/powerpoint/2010/main" val="238335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Andean Civilizations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South American coast</a:t>
            </a:r>
            <a:endParaRPr lang="en-US" dirty="0"/>
          </a:p>
          <a:p>
            <a:r>
              <a:rPr lang="en-US" dirty="0"/>
              <a:t>Urban centers first appeared in coastal areas</a:t>
            </a:r>
          </a:p>
          <a:p>
            <a:pPr lvl="1"/>
            <a:r>
              <a:rPr lang="en-US" dirty="0"/>
              <a:t>Fish, mollusks</a:t>
            </a:r>
          </a:p>
          <a:p>
            <a:r>
              <a:rPr lang="en-US" dirty="0"/>
              <a:t>Introduction of maize from Mesoamerica allowed for more urbanization</a:t>
            </a:r>
          </a:p>
          <a:p>
            <a:endParaRPr lang="en-US" dirty="0"/>
          </a:p>
        </p:txBody>
      </p:sp>
      <p:sp>
        <p:nvSpPr>
          <p:cNvPr id="4" name="Content Placeholder 3"/>
          <p:cNvSpPr>
            <a:spLocks noGrp="1"/>
          </p:cNvSpPr>
          <p:nvPr>
            <p:ph sz="half" idx="2"/>
          </p:nvPr>
        </p:nvSpPr>
        <p:spPr/>
        <p:txBody>
          <a:bodyPr>
            <a:normAutofit/>
          </a:bodyPr>
          <a:lstStyle/>
          <a:p>
            <a:r>
              <a:rPr lang="en-US" dirty="0" err="1" smtClean="0"/>
              <a:t>Caral</a:t>
            </a:r>
            <a:endParaRPr lang="en-US" dirty="0" smtClean="0"/>
          </a:p>
          <a:p>
            <a:pPr lvl="1"/>
            <a:r>
              <a:rPr lang="en-US" dirty="0" smtClean="0"/>
              <a:t>Precursor to </a:t>
            </a:r>
            <a:r>
              <a:rPr lang="en-US" dirty="0" err="1" smtClean="0"/>
              <a:t>Chavín</a:t>
            </a:r>
            <a:endParaRPr lang="en-US" dirty="0" smtClean="0"/>
          </a:p>
          <a:p>
            <a:pPr lvl="1"/>
            <a:r>
              <a:rPr lang="en-US" dirty="0" smtClean="0"/>
              <a:t>Included aspects of later Andean civilizations</a:t>
            </a:r>
          </a:p>
          <a:p>
            <a:pPr lvl="2"/>
            <a:r>
              <a:rPr lang="en-US" dirty="0" smtClean="0"/>
              <a:t>Ceremonial plazas</a:t>
            </a:r>
          </a:p>
          <a:p>
            <a:pPr lvl="2"/>
            <a:r>
              <a:rPr lang="en-US" dirty="0" smtClean="0"/>
              <a:t>Pyramids</a:t>
            </a:r>
          </a:p>
          <a:p>
            <a:pPr lvl="2"/>
            <a:r>
              <a:rPr lang="en-US" dirty="0" smtClean="0"/>
              <a:t>irrigation</a:t>
            </a:r>
          </a:p>
          <a:p>
            <a:pPr lvl="1"/>
            <a:endParaRPr lang="en-US" dirty="0"/>
          </a:p>
          <a:p>
            <a:endParaRPr lang="en-US" dirty="0"/>
          </a:p>
        </p:txBody>
      </p:sp>
    </p:spTree>
    <p:extLst>
      <p:ext uri="{BB962C8B-B14F-4D97-AF65-F5344CB8AC3E}">
        <p14:creationId xmlns:p14="http://schemas.microsoft.com/office/powerpoint/2010/main" val="162780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Chavín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Modern day Peru</a:t>
            </a:r>
          </a:p>
          <a:p>
            <a:r>
              <a:rPr lang="en-US" dirty="0" smtClean="0"/>
              <a:t>Capital of </a:t>
            </a:r>
            <a:r>
              <a:rPr lang="en-US" dirty="0" err="1" smtClean="0"/>
              <a:t>Chavín</a:t>
            </a:r>
            <a:r>
              <a:rPr lang="en-US" dirty="0" smtClean="0"/>
              <a:t> de </a:t>
            </a:r>
            <a:r>
              <a:rPr lang="en-US" dirty="0" err="1" smtClean="0"/>
              <a:t>Huantar</a:t>
            </a:r>
            <a:r>
              <a:rPr lang="en-US" dirty="0" smtClean="0"/>
              <a:t> was intersection of trade routes</a:t>
            </a:r>
          </a:p>
          <a:p>
            <a:pPr lvl="1"/>
            <a:r>
              <a:rPr lang="en-US" dirty="0" smtClean="0"/>
              <a:t>Connected coast with inland farmers and llama herders</a:t>
            </a:r>
          </a:p>
          <a:p>
            <a:r>
              <a:rPr lang="en-US" dirty="0" smtClean="0"/>
              <a:t>Trade relations allowed for work projects</a:t>
            </a:r>
          </a:p>
          <a:p>
            <a:pPr lvl="1"/>
            <a:r>
              <a:rPr lang="en-US" dirty="0" smtClean="0"/>
              <a:t>Bridges, canals, roads, temples, </a:t>
            </a:r>
            <a:r>
              <a:rPr lang="en-US" dirty="0" err="1" smtClean="0"/>
              <a:t>etc</a:t>
            </a:r>
            <a:endParaRPr lang="en-US" dirty="0" smtClean="0"/>
          </a:p>
          <a:p>
            <a:r>
              <a:rPr lang="en-US" dirty="0" smtClean="0"/>
              <a:t>Western Hemisphere’s metallurgy evolved in Andean region</a:t>
            </a:r>
          </a:p>
          <a:p>
            <a:pPr lvl="1"/>
            <a:r>
              <a:rPr lang="en-US" dirty="0" smtClean="0"/>
              <a:t>Later found in Mesoamerica</a:t>
            </a:r>
          </a:p>
          <a:p>
            <a:pPr lvl="1"/>
            <a:r>
              <a:rPr lang="en-US" dirty="0" smtClean="0"/>
              <a:t>Further evidence of trade between the two</a:t>
            </a:r>
            <a:endParaRPr lang="en-US" dirty="0"/>
          </a:p>
        </p:txBody>
      </p:sp>
    </p:spTree>
    <p:extLst>
      <p:ext uri="{BB962C8B-B14F-4D97-AF65-F5344CB8AC3E}">
        <p14:creationId xmlns:p14="http://schemas.microsoft.com/office/powerpoint/2010/main" val="224860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go2peru.com/destinos/large/map_cha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04800"/>
            <a:ext cx="4953000" cy="628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5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Chavín</a:t>
            </a:r>
            <a:r>
              <a:rPr lang="en-US" dirty="0"/>
              <a:t> de </a:t>
            </a:r>
            <a:r>
              <a:rPr lang="en-US" dirty="0" err="1"/>
              <a:t>Huantar</a:t>
            </a:r>
            <a:endParaRPr lang="en-US" dirty="0"/>
          </a:p>
        </p:txBody>
      </p:sp>
      <p:sp>
        <p:nvSpPr>
          <p:cNvPr id="3" name="Content Placeholder 2"/>
          <p:cNvSpPr>
            <a:spLocks noGrp="1"/>
          </p:cNvSpPr>
          <p:nvPr>
            <p:ph idx="1"/>
          </p:nvPr>
        </p:nvSpPr>
        <p:spPr/>
        <p:txBody>
          <a:bodyPr/>
          <a:lstStyle/>
          <a:p>
            <a:endParaRPr lang="en-US"/>
          </a:p>
        </p:txBody>
      </p:sp>
      <p:pic>
        <p:nvPicPr>
          <p:cNvPr id="14338" name="Picture 2" descr="https://upload.wikimedia.org/wikipedia/commons/thumb/5/52/Chavin_-_Ao%C3%BBt_2007.jpg/1920px-Chavin_-_Ao%C3%BBt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 y="2286000"/>
            <a:ext cx="929097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5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Nubia</a:t>
            </a:r>
            <a:endParaRPr lang="en-US" dirty="0"/>
          </a:p>
        </p:txBody>
      </p:sp>
      <p:sp>
        <p:nvSpPr>
          <p:cNvPr id="5" name="Text Placeholder 4"/>
          <p:cNvSpPr>
            <a:spLocks noGrp="1"/>
          </p:cNvSpPr>
          <p:nvPr>
            <p:ph type="body" idx="1"/>
          </p:nvPr>
        </p:nvSpPr>
        <p:spPr/>
        <p:txBody>
          <a:bodyPr/>
          <a:lstStyle/>
          <a:p>
            <a:endParaRPr lang="en-US"/>
          </a:p>
        </p:txBody>
      </p:sp>
      <p:pic>
        <p:nvPicPr>
          <p:cNvPr id="6" name="Picture 4" descr="03map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913" y="76200"/>
            <a:ext cx="40020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87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Animals </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Llama</a:t>
            </a:r>
          </a:p>
          <a:p>
            <a:pPr lvl="1"/>
            <a:r>
              <a:rPr lang="en-US" dirty="0" smtClean="0"/>
              <a:t>Only domesticated beast of burden in the Americas</a:t>
            </a:r>
          </a:p>
          <a:p>
            <a:pPr lvl="1"/>
            <a:r>
              <a:rPr lang="en-US" dirty="0" smtClean="0"/>
              <a:t>Meat, wool, pack animal</a:t>
            </a:r>
          </a:p>
          <a:p>
            <a:r>
              <a:rPr lang="en-US" dirty="0" smtClean="0"/>
              <a:t>Religion</a:t>
            </a:r>
          </a:p>
          <a:p>
            <a:pPr lvl="1"/>
            <a:r>
              <a:rPr lang="en-US" dirty="0" smtClean="0"/>
              <a:t>Jaguar was most common</a:t>
            </a:r>
            <a:endParaRPr lang="en-US" dirty="0"/>
          </a:p>
        </p:txBody>
      </p:sp>
      <p:pic>
        <p:nvPicPr>
          <p:cNvPr id="16386" name="Picture 2" descr="https://upload.wikimedia.org/wikipedia/commons/thumb/d/d1/Lama_glama_01_by_Line1.jpg/800px-Lama_glama_01_by_Li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441" y="1905000"/>
            <a:ext cx="2359079" cy="210502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Jaguar 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4648200"/>
            <a:ext cx="2958043"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5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4p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76200"/>
            <a:ext cx="51625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hidden="1"/>
          <p:cNvSpPr>
            <a:spLocks noGrp="1" noChangeArrowheads="1"/>
          </p:cNvSpPr>
          <p:nvPr>
            <p:ph type="title"/>
          </p:nvPr>
        </p:nvSpPr>
        <p:spPr/>
        <p:txBody>
          <a:bodyPr/>
          <a:lstStyle/>
          <a:p>
            <a:pPr eaLnBrk="1" hangingPunct="1"/>
            <a:endParaRPr lang="en-US" altLang="en-US" smtClean="0"/>
          </a:p>
        </p:txBody>
      </p:sp>
      <p:sp>
        <p:nvSpPr>
          <p:cNvPr id="12292"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104</a:t>
            </a:r>
          </a:p>
        </p:txBody>
      </p:sp>
    </p:spTree>
    <p:extLst>
      <p:ext uri="{BB962C8B-B14F-4D97-AF65-F5344CB8AC3E}">
        <p14:creationId xmlns:p14="http://schemas.microsoft.com/office/powerpoint/2010/main" val="10541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Nubia</a:t>
            </a:r>
            <a:endParaRPr lang="en-US" dirty="0"/>
          </a:p>
        </p:txBody>
      </p:sp>
      <p:sp>
        <p:nvSpPr>
          <p:cNvPr id="5" name="Content Placeholder 4"/>
          <p:cNvSpPr>
            <a:spLocks noGrp="1"/>
          </p:cNvSpPr>
          <p:nvPr>
            <p:ph sz="half" idx="1"/>
          </p:nvPr>
        </p:nvSpPr>
        <p:spPr/>
        <p:txBody>
          <a:bodyPr/>
          <a:lstStyle/>
          <a:p>
            <a:r>
              <a:rPr lang="en-US" dirty="0" smtClean="0"/>
              <a:t>Along Nile River</a:t>
            </a:r>
          </a:p>
          <a:p>
            <a:r>
              <a:rPr lang="en-US" dirty="0" smtClean="0"/>
              <a:t>Between Modern Egypt and Sudan</a:t>
            </a:r>
          </a:p>
          <a:p>
            <a:r>
              <a:rPr lang="en-US" dirty="0" smtClean="0"/>
              <a:t>Gold, Copper, Semiprecious stones</a:t>
            </a:r>
          </a:p>
          <a:p>
            <a:endParaRPr lang="en-US" dirty="0"/>
          </a:p>
        </p:txBody>
      </p:sp>
      <p:sp>
        <p:nvSpPr>
          <p:cNvPr id="6" name="Content Placeholder 5"/>
          <p:cNvSpPr>
            <a:spLocks noGrp="1"/>
          </p:cNvSpPr>
          <p:nvPr>
            <p:ph sz="half" idx="2"/>
          </p:nvPr>
        </p:nvSpPr>
        <p:spPr/>
        <p:txBody>
          <a:bodyPr/>
          <a:lstStyle/>
          <a:p>
            <a:endParaRPr lang="en-US"/>
          </a:p>
        </p:txBody>
      </p:sp>
      <p:pic>
        <p:nvPicPr>
          <p:cNvPr id="1026" name="Picture 2" descr="http://www.ancientsudan.org/images/06_dailylif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3434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4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Interaction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Old Kingdom </a:t>
            </a:r>
            <a:r>
              <a:rPr lang="en-US" sz="1600" i="1" dirty="0" smtClean="0"/>
              <a:t>(2300 BCE)</a:t>
            </a:r>
          </a:p>
          <a:p>
            <a:pPr lvl="1"/>
            <a:r>
              <a:rPr lang="en-US" dirty="0" smtClean="0"/>
              <a:t>Egyptian trade missions </a:t>
            </a:r>
          </a:p>
          <a:p>
            <a:pPr lvl="1"/>
            <a:r>
              <a:rPr lang="en-US" dirty="0" smtClean="0"/>
              <a:t>Gold, ebony, ivory, slaves, animals</a:t>
            </a:r>
          </a:p>
          <a:p>
            <a:r>
              <a:rPr lang="en-US" dirty="0" smtClean="0"/>
              <a:t>Middle Kingdom </a:t>
            </a:r>
            <a:r>
              <a:rPr lang="en-US" sz="1600" i="1" dirty="0" smtClean="0"/>
              <a:t>(2040-1640 BCE)</a:t>
            </a:r>
          </a:p>
          <a:p>
            <a:pPr lvl="1"/>
            <a:r>
              <a:rPr lang="en-US" dirty="0" smtClean="0"/>
              <a:t>Extension </a:t>
            </a:r>
            <a:r>
              <a:rPr lang="en-US" dirty="0"/>
              <a:t>of fortifications further southward</a:t>
            </a:r>
          </a:p>
          <a:p>
            <a:pPr lvl="1"/>
            <a:r>
              <a:rPr lang="en-US" dirty="0" smtClean="0"/>
              <a:t>Attempts to control gold mines in Nubia</a:t>
            </a:r>
          </a:p>
        </p:txBody>
      </p:sp>
      <p:sp>
        <p:nvSpPr>
          <p:cNvPr id="4" name="Content Placeholder 3"/>
          <p:cNvSpPr>
            <a:spLocks noGrp="1"/>
          </p:cNvSpPr>
          <p:nvPr>
            <p:ph sz="half" idx="2"/>
          </p:nvPr>
        </p:nvSpPr>
        <p:spPr>
          <a:xfrm>
            <a:off x="4663440" y="2119312"/>
            <a:ext cx="3200400" cy="3976687"/>
          </a:xfrm>
        </p:spPr>
        <p:txBody>
          <a:bodyPr>
            <a:normAutofit fontScale="85000" lnSpcReduction="20000"/>
          </a:bodyPr>
          <a:lstStyle/>
          <a:p>
            <a:r>
              <a:rPr lang="en-US" dirty="0" smtClean="0"/>
              <a:t>New Kingdom</a:t>
            </a:r>
          </a:p>
          <a:p>
            <a:pPr lvl="1"/>
            <a:r>
              <a:rPr lang="en-US" dirty="0" smtClean="0"/>
              <a:t>Destruction of Kush</a:t>
            </a:r>
          </a:p>
          <a:p>
            <a:pPr lvl="2"/>
            <a:r>
              <a:rPr lang="en-US" dirty="0" smtClean="0"/>
              <a:t>Early urban area in Africa</a:t>
            </a:r>
          </a:p>
          <a:p>
            <a:pPr lvl="1"/>
            <a:r>
              <a:rPr lang="en-US" dirty="0" smtClean="0"/>
              <a:t>Further Southern domination</a:t>
            </a:r>
          </a:p>
          <a:p>
            <a:pPr lvl="1"/>
            <a:r>
              <a:rPr lang="en-US" dirty="0" smtClean="0"/>
              <a:t>Used Nubian gold to supply Middle Eastern markets</a:t>
            </a:r>
          </a:p>
          <a:p>
            <a:r>
              <a:rPr lang="en-US" dirty="0" smtClean="0"/>
              <a:t>Egyptian domination for 500 years</a:t>
            </a:r>
          </a:p>
          <a:p>
            <a:pPr lvl="1"/>
            <a:r>
              <a:rPr lang="en-US" dirty="0" smtClean="0"/>
              <a:t>Absorption of culture, politics, religion, culture into Nubia</a:t>
            </a:r>
            <a:endParaRPr lang="en-US" dirty="0"/>
          </a:p>
        </p:txBody>
      </p:sp>
    </p:spTree>
    <p:extLst>
      <p:ext uri="{BB962C8B-B14F-4D97-AF65-F5344CB8AC3E}">
        <p14:creationId xmlns:p14="http://schemas.microsoft.com/office/powerpoint/2010/main" val="207603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a:t>
            </a:r>
            <a:r>
              <a:rPr lang="en-US" baseline="30000" dirty="0" smtClean="0"/>
              <a:t>th</a:t>
            </a:r>
            <a:r>
              <a:rPr lang="en-US" dirty="0" smtClean="0"/>
              <a:t> Egyptian Dynasty</a:t>
            </a:r>
            <a:endParaRPr lang="en-US" dirty="0"/>
          </a:p>
        </p:txBody>
      </p:sp>
      <p:sp>
        <p:nvSpPr>
          <p:cNvPr id="3" name="Content Placeholder 2"/>
          <p:cNvSpPr>
            <a:spLocks noGrp="1"/>
          </p:cNvSpPr>
          <p:nvPr>
            <p:ph sz="half" idx="1"/>
          </p:nvPr>
        </p:nvSpPr>
        <p:spPr>
          <a:xfrm>
            <a:off x="1298448" y="2121406"/>
            <a:ext cx="3200400" cy="4126993"/>
          </a:xfrm>
        </p:spPr>
        <p:txBody>
          <a:bodyPr>
            <a:normAutofit fontScale="77500" lnSpcReduction="20000"/>
          </a:bodyPr>
          <a:lstStyle/>
          <a:p>
            <a:r>
              <a:rPr lang="en-US" dirty="0" smtClean="0"/>
              <a:t>712-660 BCE: rule of Egypt by Nubian kings </a:t>
            </a:r>
          </a:p>
          <a:p>
            <a:pPr lvl="1"/>
            <a:r>
              <a:rPr lang="en-US" dirty="0" smtClean="0"/>
              <a:t>Kept Nubian names</a:t>
            </a:r>
          </a:p>
          <a:p>
            <a:pPr lvl="1"/>
            <a:r>
              <a:rPr lang="en-US" dirty="0" smtClean="0"/>
              <a:t>Ruled in Egyptian style and tradition</a:t>
            </a:r>
          </a:p>
          <a:p>
            <a:pPr lvl="1"/>
            <a:r>
              <a:rPr lang="en-US" dirty="0" smtClean="0"/>
              <a:t>Capital: Memphis</a:t>
            </a:r>
          </a:p>
          <a:p>
            <a:r>
              <a:rPr lang="en-US" dirty="0" smtClean="0"/>
              <a:t>701 BCE: attempt to help Palestine against Assyrian Empire</a:t>
            </a:r>
          </a:p>
          <a:p>
            <a:r>
              <a:rPr lang="en-US" dirty="0" smtClean="0"/>
              <a:t>660 BCE: Assyrians drive Nubians back to the south</a:t>
            </a:r>
          </a:p>
        </p:txBody>
      </p:sp>
      <p:sp>
        <p:nvSpPr>
          <p:cNvPr id="5" name="Content Placeholder 4"/>
          <p:cNvSpPr>
            <a:spLocks noGrp="1"/>
          </p:cNvSpPr>
          <p:nvPr>
            <p:ph sz="half" idx="2"/>
          </p:nvPr>
        </p:nvSpPr>
        <p:spPr>
          <a:xfrm>
            <a:off x="4663440" y="2119312"/>
            <a:ext cx="3200400" cy="4052887"/>
          </a:xfrm>
        </p:spPr>
        <p:txBody>
          <a:bodyPr>
            <a:normAutofit fontScale="77500" lnSpcReduction="20000"/>
          </a:bodyPr>
          <a:lstStyle/>
          <a:p>
            <a:r>
              <a:rPr lang="en-US" dirty="0" err="1"/>
              <a:t>Meroë</a:t>
            </a:r>
            <a:endParaRPr lang="en-US" dirty="0"/>
          </a:p>
          <a:p>
            <a:pPr lvl="1"/>
            <a:r>
              <a:rPr lang="en-US" dirty="0"/>
              <a:t>Became center of Nubian kingdom by 4</a:t>
            </a:r>
            <a:r>
              <a:rPr lang="en-US" baseline="30000" dirty="0"/>
              <a:t>th</a:t>
            </a:r>
            <a:r>
              <a:rPr lang="en-US" dirty="0"/>
              <a:t> cent </a:t>
            </a:r>
            <a:r>
              <a:rPr lang="en-US" dirty="0" smtClean="0"/>
              <a:t>BCE</a:t>
            </a:r>
          </a:p>
          <a:p>
            <a:pPr lvl="1"/>
            <a:r>
              <a:rPr lang="en-US" dirty="0" err="1" smtClean="0"/>
              <a:t>Sub-saharan</a:t>
            </a:r>
            <a:r>
              <a:rPr lang="en-US" dirty="0" smtClean="0"/>
              <a:t> culture </a:t>
            </a:r>
            <a:r>
              <a:rPr lang="en-US" dirty="0" err="1" smtClean="0"/>
              <a:t>eventally</a:t>
            </a:r>
            <a:r>
              <a:rPr lang="en-US" dirty="0" smtClean="0"/>
              <a:t> replaces Egyptian influences</a:t>
            </a:r>
          </a:p>
          <a:p>
            <a:pPr lvl="1"/>
            <a:r>
              <a:rPr lang="en-US" dirty="0" smtClean="0"/>
              <a:t>Collapse in the 4</a:t>
            </a:r>
            <a:r>
              <a:rPr lang="en-US" baseline="30000" dirty="0" smtClean="0"/>
              <a:t>th</a:t>
            </a:r>
            <a:r>
              <a:rPr lang="en-US" dirty="0" smtClean="0"/>
              <a:t> cent CE due to invasion of nomads</a:t>
            </a:r>
          </a:p>
          <a:p>
            <a:pPr lvl="2"/>
            <a:r>
              <a:rPr lang="en-US" dirty="0" smtClean="0"/>
              <a:t>Mobile due to camel domestication </a:t>
            </a:r>
            <a:endParaRPr lang="en-US" dirty="0"/>
          </a:p>
          <a:p>
            <a:endParaRPr lang="en-US" dirty="0"/>
          </a:p>
        </p:txBody>
      </p:sp>
    </p:spTree>
    <p:extLst>
      <p:ext uri="{BB962C8B-B14F-4D97-AF65-F5344CB8AC3E}">
        <p14:creationId xmlns:p14="http://schemas.microsoft.com/office/powerpoint/2010/main" val="255240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4979" y="314325"/>
            <a:ext cx="6254044" cy="1362075"/>
          </a:xfrm>
        </p:spPr>
        <p:txBody>
          <a:bodyPr/>
          <a:lstStyle/>
          <a:p>
            <a:r>
              <a:rPr lang="en-US" dirty="0" smtClean="0"/>
              <a:t>Celtic Europe</a:t>
            </a:r>
            <a:endParaRPr lang="en-US" dirty="0"/>
          </a:p>
        </p:txBody>
      </p:sp>
      <p:sp>
        <p:nvSpPr>
          <p:cNvPr id="6" name="Text Placeholder 5"/>
          <p:cNvSpPr>
            <a:spLocks noGrp="1"/>
          </p:cNvSpPr>
          <p:nvPr>
            <p:ph type="body" idx="1"/>
          </p:nvPr>
        </p:nvSpPr>
        <p:spPr/>
        <p:txBody>
          <a:bodyPr/>
          <a:lstStyle/>
          <a:p>
            <a:endParaRPr lang="en-US"/>
          </a:p>
        </p:txBody>
      </p:sp>
      <p:pic>
        <p:nvPicPr>
          <p:cNvPr id="7" name="Picture 4" descr="03p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645" y="2362200"/>
            <a:ext cx="537071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3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3ma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7325"/>
            <a:ext cx="8991600" cy="648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hidden="1"/>
          <p:cNvSpPr>
            <a:spLocks noGrp="1" noChangeArrowheads="1"/>
          </p:cNvSpPr>
          <p:nvPr>
            <p:ph type="title"/>
          </p:nvPr>
        </p:nvSpPr>
        <p:spPr/>
        <p:txBody>
          <a:bodyPr/>
          <a:lstStyle/>
          <a:p>
            <a:pPr eaLnBrk="1" hangingPunct="1"/>
            <a:endParaRPr lang="en-US" altLang="en-US" smtClean="0"/>
          </a:p>
        </p:txBody>
      </p:sp>
      <p:sp>
        <p:nvSpPr>
          <p:cNvPr id="9220" name="Rectangle 3"/>
          <p:cNvSpPr>
            <a:spLocks noChangeArrowheads="1"/>
          </p:cNvSpPr>
          <p:nvPr/>
        </p:nvSpPr>
        <p:spPr bwMode="auto">
          <a:xfrm>
            <a:off x="7980363" y="6584950"/>
            <a:ext cx="11636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3-3, p. 69</a:t>
            </a:r>
          </a:p>
        </p:txBody>
      </p:sp>
    </p:spTree>
    <p:extLst>
      <p:ext uri="{BB962C8B-B14F-4D97-AF65-F5344CB8AC3E}">
        <p14:creationId xmlns:p14="http://schemas.microsoft.com/office/powerpoint/2010/main" val="165488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 Europe</a:t>
            </a:r>
            <a:endParaRPr lang="en-US" dirty="0"/>
          </a:p>
        </p:txBody>
      </p:sp>
      <p:sp>
        <p:nvSpPr>
          <p:cNvPr id="5" name="Content Placeholder 4"/>
          <p:cNvSpPr>
            <a:spLocks noGrp="1"/>
          </p:cNvSpPr>
          <p:nvPr>
            <p:ph idx="1"/>
          </p:nvPr>
        </p:nvSpPr>
        <p:spPr/>
        <p:txBody>
          <a:bodyPr>
            <a:normAutofit fontScale="92500" lnSpcReduction="10000"/>
          </a:bodyPr>
          <a:lstStyle/>
          <a:p>
            <a:r>
              <a:rPr lang="en-US" dirty="0"/>
              <a:t>“Celtic” refers to Indo-European family </a:t>
            </a:r>
            <a:r>
              <a:rPr lang="en-US" dirty="0" smtClean="0"/>
              <a:t>language</a:t>
            </a:r>
          </a:p>
          <a:p>
            <a:pPr lvl="1"/>
            <a:r>
              <a:rPr lang="en-US" dirty="0" smtClean="0"/>
              <a:t>First appears in Germany, Austria, Czech Rep.</a:t>
            </a:r>
            <a:endParaRPr lang="en-US" dirty="0"/>
          </a:p>
          <a:p>
            <a:r>
              <a:rPr lang="en-US" dirty="0" smtClean="0"/>
              <a:t>Continental Europe</a:t>
            </a:r>
          </a:p>
          <a:p>
            <a:pPr lvl="1"/>
            <a:r>
              <a:rPr lang="en-US" dirty="0" smtClean="0"/>
              <a:t>France, Germany, Switzerland, Austria, Czech Republic, Slovakia, Hungary, Poland, Romania</a:t>
            </a:r>
          </a:p>
          <a:p>
            <a:r>
              <a:rPr lang="en-US" dirty="0"/>
              <a:t>No unified Celtic nation</a:t>
            </a:r>
          </a:p>
          <a:p>
            <a:r>
              <a:rPr lang="en-US" dirty="0"/>
              <a:t>Divided into family groups</a:t>
            </a:r>
          </a:p>
          <a:p>
            <a:r>
              <a:rPr lang="en-US" dirty="0"/>
              <a:t>Elite warrior class</a:t>
            </a:r>
          </a:p>
          <a:p>
            <a:r>
              <a:rPr lang="en-US" dirty="0"/>
              <a:t>Wood and clay homes</a:t>
            </a:r>
          </a:p>
          <a:p>
            <a:pPr lvl="1"/>
            <a:endParaRPr lang="en-US" dirty="0" smtClean="0"/>
          </a:p>
          <a:p>
            <a:pPr lvl="1"/>
            <a:endParaRPr lang="en-US" dirty="0" smtClean="0"/>
          </a:p>
        </p:txBody>
      </p:sp>
    </p:spTree>
    <p:extLst>
      <p:ext uri="{BB962C8B-B14F-4D97-AF65-F5344CB8AC3E}">
        <p14:creationId xmlns:p14="http://schemas.microsoft.com/office/powerpoint/2010/main" val="389308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 Europe</a:t>
            </a:r>
            <a:endParaRPr lang="en-US" dirty="0"/>
          </a:p>
        </p:txBody>
      </p:sp>
      <p:sp>
        <p:nvSpPr>
          <p:cNvPr id="4" name="Content Placeholder 3"/>
          <p:cNvSpPr>
            <a:spLocks noGrp="1"/>
          </p:cNvSpPr>
          <p:nvPr>
            <p:ph sz="half" idx="1"/>
          </p:nvPr>
        </p:nvSpPr>
        <p:spPr>
          <a:xfrm>
            <a:off x="914400" y="1828800"/>
            <a:ext cx="3584448" cy="4267200"/>
          </a:xfrm>
        </p:spPr>
        <p:txBody>
          <a:bodyPr>
            <a:normAutofit fontScale="92500" lnSpcReduction="10000"/>
          </a:bodyPr>
          <a:lstStyle/>
          <a:p>
            <a:r>
              <a:rPr lang="en-US" dirty="0" smtClean="0"/>
              <a:t>Druids</a:t>
            </a:r>
          </a:p>
          <a:p>
            <a:pPr lvl="1"/>
            <a:r>
              <a:rPr lang="en-US" dirty="0" smtClean="0"/>
              <a:t>Celtic priests</a:t>
            </a:r>
          </a:p>
          <a:p>
            <a:pPr lvl="1"/>
            <a:r>
              <a:rPr lang="en-US" dirty="0" smtClean="0"/>
              <a:t>Gaul (France) and Britain</a:t>
            </a:r>
          </a:p>
          <a:p>
            <a:pPr lvl="1"/>
            <a:r>
              <a:rPr lang="en-US" dirty="0" smtClean="0"/>
              <a:t>Religious and political</a:t>
            </a:r>
          </a:p>
          <a:p>
            <a:pPr lvl="2"/>
            <a:r>
              <a:rPr lang="en-US" dirty="0" smtClean="0"/>
              <a:t>At times prevented warfare between rival clans</a:t>
            </a:r>
          </a:p>
          <a:p>
            <a:r>
              <a:rPr lang="en-US" dirty="0" smtClean="0"/>
              <a:t>Religion</a:t>
            </a:r>
          </a:p>
          <a:p>
            <a:pPr lvl="1"/>
            <a:r>
              <a:rPr lang="en-US" dirty="0" smtClean="0"/>
              <a:t>Halloween (Samhain) was a fertility festival (agriculture)</a:t>
            </a:r>
          </a:p>
          <a:p>
            <a:pPr lvl="1"/>
            <a:r>
              <a:rPr lang="en-US" dirty="0" smtClean="0"/>
              <a:t>Worshipped in nature not man-built temples</a:t>
            </a:r>
          </a:p>
        </p:txBody>
      </p:sp>
      <p:sp>
        <p:nvSpPr>
          <p:cNvPr id="5" name="Content Placeholder 4"/>
          <p:cNvSpPr>
            <a:spLocks noGrp="1"/>
          </p:cNvSpPr>
          <p:nvPr>
            <p:ph sz="half" idx="2"/>
          </p:nvPr>
        </p:nvSpPr>
        <p:spPr>
          <a:xfrm>
            <a:off x="4663440" y="1828800"/>
            <a:ext cx="3642360" cy="4267200"/>
          </a:xfrm>
        </p:spPr>
        <p:txBody>
          <a:bodyPr>
            <a:normAutofit fontScale="85000" lnSpcReduction="10000"/>
          </a:bodyPr>
          <a:lstStyle/>
          <a:p>
            <a:r>
              <a:rPr lang="en-US" dirty="0"/>
              <a:t>Trade</a:t>
            </a:r>
          </a:p>
          <a:p>
            <a:pPr lvl="1"/>
            <a:r>
              <a:rPr lang="en-US" dirty="0"/>
              <a:t>Along rivers and with Mediterranean </a:t>
            </a:r>
          </a:p>
          <a:p>
            <a:r>
              <a:rPr lang="en-US" dirty="0" smtClean="0"/>
              <a:t>Women</a:t>
            </a:r>
          </a:p>
          <a:p>
            <a:pPr lvl="1"/>
            <a:r>
              <a:rPr lang="en-US" dirty="0" smtClean="0"/>
              <a:t>Children and food production</a:t>
            </a:r>
          </a:p>
          <a:p>
            <a:pPr lvl="1"/>
            <a:r>
              <a:rPr lang="en-US" dirty="0" smtClean="0"/>
              <a:t>Partnership in marriage</a:t>
            </a:r>
          </a:p>
          <a:p>
            <a:pPr lvl="1"/>
            <a:r>
              <a:rPr lang="en-US" dirty="0" smtClean="0"/>
              <a:t>More power/freedom than in Middle East, Rome, Greece</a:t>
            </a:r>
          </a:p>
          <a:p>
            <a:r>
              <a:rPr lang="en-US" dirty="0" smtClean="0"/>
              <a:t>Conquest by Romans mostly ended Celtic tradition</a:t>
            </a:r>
          </a:p>
          <a:p>
            <a:pPr lvl="1"/>
            <a:r>
              <a:rPr lang="en-US" dirty="0" smtClean="0"/>
              <a:t>Survives in parts of France, Scotland, Ireland, Wales</a:t>
            </a:r>
            <a:endParaRPr lang="en-US" dirty="0"/>
          </a:p>
        </p:txBody>
      </p:sp>
    </p:spTree>
    <p:extLst>
      <p:ext uri="{BB962C8B-B14F-4D97-AF65-F5344CB8AC3E}">
        <p14:creationId xmlns:p14="http://schemas.microsoft.com/office/powerpoint/2010/main" val="1165076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1891</TotalTime>
  <Words>1057</Words>
  <Application>Microsoft Office PowerPoint</Application>
  <PresentationFormat>On-screen Show (4:3)</PresentationFormat>
  <Paragraphs>146</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New Civilizations in the Eastern and Western Hemispheres</vt:lpstr>
      <vt:lpstr>Nubia</vt:lpstr>
      <vt:lpstr>Nubia</vt:lpstr>
      <vt:lpstr>Egyptian Interaction</vt:lpstr>
      <vt:lpstr>25th Egyptian Dynasty</vt:lpstr>
      <vt:lpstr>Celtic Europe</vt:lpstr>
      <vt:lpstr>PowerPoint Presentation</vt:lpstr>
      <vt:lpstr>Celtic Europe</vt:lpstr>
      <vt:lpstr>Celtic Europe</vt:lpstr>
      <vt:lpstr>The  Americas</vt:lpstr>
      <vt:lpstr>The Olmec</vt:lpstr>
      <vt:lpstr>Resources</vt:lpstr>
      <vt:lpstr>Urban Centers</vt:lpstr>
      <vt:lpstr>Politics and Religion</vt:lpstr>
      <vt:lpstr>PowerPoint Presentation</vt:lpstr>
      <vt:lpstr>Andean Civilizations</vt:lpstr>
      <vt:lpstr>The Chavín</vt:lpstr>
      <vt:lpstr>PowerPoint Presentation</vt:lpstr>
      <vt:lpstr>Chavín de Huantar</vt:lpstr>
      <vt:lpstr>Animals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Civilizations in the Eastern and Western Hemispheres</dc:title>
  <dc:creator>Teacher</dc:creator>
  <cp:lastModifiedBy>Teacher</cp:lastModifiedBy>
  <cp:revision>20</cp:revision>
  <dcterms:created xsi:type="dcterms:W3CDTF">2015-06-25T17:06:06Z</dcterms:created>
  <dcterms:modified xsi:type="dcterms:W3CDTF">2015-08-19T15:11:24Z</dcterms:modified>
</cp:coreProperties>
</file>