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9"/>
  </p:notesMasterIdLst>
  <p:sldIdLst>
    <p:sldId id="256" r:id="rId2"/>
    <p:sldId id="258" r:id="rId3"/>
    <p:sldId id="259" r:id="rId4"/>
    <p:sldId id="257" r:id="rId5"/>
    <p:sldId id="261" r:id="rId6"/>
    <p:sldId id="262" r:id="rId7"/>
    <p:sldId id="260" r:id="rId8"/>
    <p:sldId id="263" r:id="rId9"/>
    <p:sldId id="269" r:id="rId10"/>
    <p:sldId id="270" r:id="rId11"/>
    <p:sldId id="264" r:id="rId12"/>
    <p:sldId id="265" r:id="rId13"/>
    <p:sldId id="266" r:id="rId14"/>
    <p:sldId id="268" r:id="rId15"/>
    <p:sldId id="267" r:id="rId16"/>
    <p:sldId id="271" r:id="rId17"/>
    <p:sldId id="272" r:id="rId18"/>
    <p:sldId id="273" r:id="rId19"/>
    <p:sldId id="277" r:id="rId20"/>
    <p:sldId id="278" r:id="rId21"/>
    <p:sldId id="274" r:id="rId22"/>
    <p:sldId id="275" r:id="rId23"/>
    <p:sldId id="276" r:id="rId24"/>
    <p:sldId id="279" r:id="rId25"/>
    <p:sldId id="281" r:id="rId26"/>
    <p:sldId id="292" r:id="rId27"/>
    <p:sldId id="285" r:id="rId28"/>
    <p:sldId id="287" r:id="rId29"/>
    <p:sldId id="280" r:id="rId30"/>
    <p:sldId id="291" r:id="rId31"/>
    <p:sldId id="283" r:id="rId32"/>
    <p:sldId id="286" r:id="rId33"/>
    <p:sldId id="288" r:id="rId34"/>
    <p:sldId id="289" r:id="rId35"/>
    <p:sldId id="282" r:id="rId36"/>
    <p:sldId id="293"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6" autoAdjust="0"/>
  </p:normalViewPr>
  <p:slideViewPr>
    <p:cSldViewPr>
      <p:cViewPr varScale="1">
        <p:scale>
          <a:sx n="61" d="100"/>
          <a:sy n="61" d="100"/>
        </p:scale>
        <p:origin x="-16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C57C4-82E3-4461-BE21-773576E17A9F}" type="datetimeFigureOut">
              <a:rPr lang="en-US" smtClean="0"/>
              <a:t>8/19/2015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36FCC-E1BA-43E4-A3E9-B9804AAD35B8}" type="slidenum">
              <a:rPr lang="en-US" smtClean="0"/>
              <a:t>‹#›</a:t>
            </a:fld>
            <a:endParaRPr lang="en-US"/>
          </a:p>
        </p:txBody>
      </p:sp>
    </p:spTree>
    <p:extLst>
      <p:ext uri="{BB962C8B-B14F-4D97-AF65-F5344CB8AC3E}">
        <p14:creationId xmlns:p14="http://schemas.microsoft.com/office/powerpoint/2010/main" val="224471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B0AE1-0FF5-4167-954D-387BC1AAB0C3}" type="slidenum">
              <a:rPr lang="en-US" altLang="en-US"/>
              <a:pPr/>
              <a:t>3</a:t>
            </a:fld>
            <a:endParaRPr lang="en-US" altLang="en-US"/>
          </a:p>
        </p:txBody>
      </p:sp>
      <p:sp>
        <p:nvSpPr>
          <p:cNvPr id="8194" name="Rectangle 2"/>
          <p:cNvSpPr>
            <a:spLocks noGrp="1" noRot="1" noChangeAspect="1" noChangeArrowheads="1" noTextEdit="1"/>
          </p:cNvSpPr>
          <p:nvPr>
            <p:ph type="sldImg"/>
          </p:nvPr>
        </p:nvSpPr>
        <p:spPr>
          <a:xfrm>
            <a:off x="1143000" y="687388"/>
            <a:ext cx="4572000" cy="3429000"/>
          </a:xfrm>
          <a:ln/>
        </p:spPr>
      </p:sp>
      <p:sp>
        <p:nvSpPr>
          <p:cNvPr id="8195"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3.1:</a:t>
            </a:r>
            <a:r>
              <a:rPr lang="el-GR" altLang="en-US">
                <a:solidFill>
                  <a:srgbClr val="000000"/>
                </a:solidFill>
              </a:rPr>
              <a:t> </a:t>
            </a:r>
            <a:r>
              <a:rPr lang="el-GR" altLang="en-US" b="1">
                <a:solidFill>
                  <a:srgbClr val="000000"/>
                </a:solidFill>
              </a:rPr>
              <a:t>China in the Shang and Zhou Periods, 1750–221 B.C.</a:t>
            </a:r>
            <a:r>
              <a:rPr lang="en-US" altLang="en-US" b="1">
                <a:solidFill>
                  <a:srgbClr val="000000"/>
                </a:solidFill>
              </a:rPr>
              <a:t>E</a:t>
            </a:r>
            <a:r>
              <a:rPr lang="el-GR" altLang="en-US" b="1">
                <a:solidFill>
                  <a:srgbClr val="000000"/>
                </a:solidFill>
              </a:rPr>
              <a:t>.</a:t>
            </a:r>
          </a:p>
          <a:p>
            <a:r>
              <a:rPr lang="el-GR" altLang="en-US">
                <a:solidFill>
                  <a:srgbClr val="000000"/>
                </a:solidFill>
              </a:rPr>
              <a:t>The Shang dynasty arose in the second millennium B.C.</a:t>
            </a:r>
            <a:r>
              <a:rPr lang="en-US" altLang="en-US">
                <a:solidFill>
                  <a:srgbClr val="000000"/>
                </a:solidFill>
              </a:rPr>
              <a:t>E</a:t>
            </a:r>
            <a:r>
              <a:rPr lang="el-GR" altLang="en-US">
                <a:solidFill>
                  <a:srgbClr val="000000"/>
                </a:solidFill>
              </a:rPr>
              <a:t>. in the floodplain of the Yellow River. While southern China benefits from the monsoon rains, northern China depends on irrigation. As population increased, the Han Chinese migrated from their eastern homeland to other parts of China, carrying with them their technologies and cultural practices. Other ethnic groups predominated in more outlying regions, and the nomadic peoples of the northwest constantly challenged Chinese author</a:t>
            </a:r>
            <a:r>
              <a:rPr lang="el-GR" altLang="en-US">
                <a:solidFill>
                  <a:srgbClr val="000000"/>
                </a:solidFill>
                <a:latin typeface="ScalaSansPro-Regular" charset="0"/>
              </a:rPr>
              <a:t>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B1D959-BD5D-4DEE-A587-18AAFF90A767}" type="slidenum">
              <a:rPr lang="en-US" altLang="en-US"/>
              <a:pPr/>
              <a:t>12</a:t>
            </a:fld>
            <a:endParaRPr lang="en-US" altLang="en-US"/>
          </a:p>
        </p:txBody>
      </p:sp>
      <p:sp>
        <p:nvSpPr>
          <p:cNvPr id="10242" name="Rectangle 2"/>
          <p:cNvSpPr>
            <a:spLocks noGrp="1" noRot="1" noChangeAspect="1" noChangeArrowheads="1" noTextEdit="1"/>
          </p:cNvSpPr>
          <p:nvPr>
            <p:ph type="sldImg"/>
          </p:nvPr>
        </p:nvSpPr>
        <p:spPr>
          <a:xfrm>
            <a:off x="1143000" y="687388"/>
            <a:ext cx="4572000" cy="3429000"/>
          </a:xfrm>
          <a:ln/>
        </p:spPr>
      </p:sp>
      <p:sp>
        <p:nvSpPr>
          <p:cNvPr id="10243"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Chinese Divination Shell.</a:t>
            </a:r>
          </a:p>
          <a:p>
            <a:r>
              <a:rPr lang="el-GR" altLang="en-US">
                <a:solidFill>
                  <a:srgbClr val="000000"/>
                </a:solidFill>
              </a:rPr>
              <a:t>After inscribing questions on a bone or shell, the diviner applied a red-hot point and interpreted the resulting cracks as a divine response.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7CBDD-7FE4-4B3F-9D07-5130A7C6E8DB}" type="slidenum">
              <a:rPr lang="en-US" altLang="en-US"/>
              <a:pPr/>
              <a:t>14</a:t>
            </a:fld>
            <a:endParaRPr lang="en-US" altLang="en-US"/>
          </a:p>
        </p:txBody>
      </p:sp>
      <p:sp>
        <p:nvSpPr>
          <p:cNvPr id="6146" name="Rectangle 2"/>
          <p:cNvSpPr>
            <a:spLocks noGrp="1" noRot="1" noChangeAspec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Shang Period Bronze Vessel.</a:t>
            </a:r>
          </a:p>
          <a:p>
            <a:r>
              <a:rPr lang="el-GR" altLang="en-US">
                <a:solidFill>
                  <a:srgbClr val="000000"/>
                </a:solidFill>
              </a:rPr>
              <a:t>Vessels such as this large wine jar were used in rituals by the Shang ruling class to make contact with their ancestors. As both the source and the proof of the elite’s authority, these vessels were often buried in Shang tombs. The complex shapes and elaborate decorations testify to the artisans’ skill.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36FCC-E1BA-43E4-A3E9-B9804AAD35B8}" type="slidenum">
              <a:rPr lang="en-US" smtClean="0"/>
              <a:t>21</a:t>
            </a:fld>
            <a:endParaRPr lang="en-US"/>
          </a:p>
        </p:txBody>
      </p:sp>
    </p:spTree>
    <p:extLst>
      <p:ext uri="{BB962C8B-B14F-4D97-AF65-F5344CB8AC3E}">
        <p14:creationId xmlns:p14="http://schemas.microsoft.com/office/powerpoint/2010/main" val="368701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F183B-BB6B-4ED5-AAA7-B9A644566787}"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extLst>
      <p:ext uri="{BB962C8B-B14F-4D97-AF65-F5344CB8AC3E}">
        <p14:creationId xmlns:p14="http://schemas.microsoft.com/office/powerpoint/2010/main" val="180893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F183B-BB6B-4ED5-AAA7-B9A644566787}"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extLst>
      <p:ext uri="{BB962C8B-B14F-4D97-AF65-F5344CB8AC3E}">
        <p14:creationId xmlns:p14="http://schemas.microsoft.com/office/powerpoint/2010/main" val="10609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F183B-BB6B-4ED5-AAA7-B9A644566787}"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extLst>
      <p:ext uri="{BB962C8B-B14F-4D97-AF65-F5344CB8AC3E}">
        <p14:creationId xmlns:p14="http://schemas.microsoft.com/office/powerpoint/2010/main" val="183273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F183B-BB6B-4ED5-AAA7-B9A644566787}"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extLst>
      <p:ext uri="{BB962C8B-B14F-4D97-AF65-F5344CB8AC3E}">
        <p14:creationId xmlns:p14="http://schemas.microsoft.com/office/powerpoint/2010/main" val="423664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F183B-BB6B-4ED5-AAA7-B9A644566787}"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extLst>
      <p:ext uri="{BB962C8B-B14F-4D97-AF65-F5344CB8AC3E}">
        <p14:creationId xmlns:p14="http://schemas.microsoft.com/office/powerpoint/2010/main" val="257316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F183B-BB6B-4ED5-AAA7-B9A644566787}"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CBC5A-C314-4A5A-A498-854794116AE8}" type="slidenum">
              <a:rPr lang="en-US" smtClean="0"/>
              <a:t>‹#›</a:t>
            </a:fld>
            <a:endParaRPr lang="en-US"/>
          </a:p>
        </p:txBody>
      </p:sp>
    </p:spTree>
    <p:extLst>
      <p:ext uri="{BB962C8B-B14F-4D97-AF65-F5344CB8AC3E}">
        <p14:creationId xmlns:p14="http://schemas.microsoft.com/office/powerpoint/2010/main" val="179844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F183B-BB6B-4ED5-AAA7-B9A644566787}" type="datetimeFigureOut">
              <a:rPr lang="en-US" smtClean="0"/>
              <a:t>8/19/2015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CBC5A-C314-4A5A-A498-854794116AE8}" type="slidenum">
              <a:rPr lang="en-US" smtClean="0"/>
              <a:t>‹#›</a:t>
            </a:fld>
            <a:endParaRPr lang="en-US"/>
          </a:p>
        </p:txBody>
      </p:sp>
    </p:spTree>
    <p:extLst>
      <p:ext uri="{BB962C8B-B14F-4D97-AF65-F5344CB8AC3E}">
        <p14:creationId xmlns:p14="http://schemas.microsoft.com/office/powerpoint/2010/main" val="210083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F183B-BB6B-4ED5-AAA7-B9A644566787}" type="datetimeFigureOut">
              <a:rPr lang="en-US" smtClean="0"/>
              <a:t>8/19/2015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CBC5A-C314-4A5A-A498-854794116AE8}" type="slidenum">
              <a:rPr lang="en-US" smtClean="0"/>
              <a:t>‹#›</a:t>
            </a:fld>
            <a:endParaRPr lang="en-US"/>
          </a:p>
        </p:txBody>
      </p:sp>
    </p:spTree>
    <p:extLst>
      <p:ext uri="{BB962C8B-B14F-4D97-AF65-F5344CB8AC3E}">
        <p14:creationId xmlns:p14="http://schemas.microsoft.com/office/powerpoint/2010/main" val="335611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F183B-BB6B-4ED5-AAA7-B9A644566787}" type="datetimeFigureOut">
              <a:rPr lang="en-US" smtClean="0"/>
              <a:t>8/19/2015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CBC5A-C314-4A5A-A498-854794116AE8}" type="slidenum">
              <a:rPr lang="en-US" smtClean="0"/>
              <a:t>‹#›</a:t>
            </a:fld>
            <a:endParaRPr lang="en-US"/>
          </a:p>
        </p:txBody>
      </p:sp>
    </p:spTree>
    <p:extLst>
      <p:ext uri="{BB962C8B-B14F-4D97-AF65-F5344CB8AC3E}">
        <p14:creationId xmlns:p14="http://schemas.microsoft.com/office/powerpoint/2010/main" val="386963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F183B-BB6B-4ED5-AAA7-B9A644566787}"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CBC5A-C314-4A5A-A498-854794116AE8}" type="slidenum">
              <a:rPr lang="en-US" smtClean="0"/>
              <a:t>‹#›</a:t>
            </a:fld>
            <a:endParaRPr lang="en-US"/>
          </a:p>
        </p:txBody>
      </p:sp>
    </p:spTree>
    <p:extLst>
      <p:ext uri="{BB962C8B-B14F-4D97-AF65-F5344CB8AC3E}">
        <p14:creationId xmlns:p14="http://schemas.microsoft.com/office/powerpoint/2010/main" val="208132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F183B-BB6B-4ED5-AAA7-B9A644566787}"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CBC5A-C314-4A5A-A498-854794116AE8}" type="slidenum">
              <a:rPr lang="en-US" smtClean="0"/>
              <a:t>‹#›</a:t>
            </a:fld>
            <a:endParaRPr lang="en-US"/>
          </a:p>
        </p:txBody>
      </p:sp>
    </p:spTree>
    <p:extLst>
      <p:ext uri="{BB962C8B-B14F-4D97-AF65-F5344CB8AC3E}">
        <p14:creationId xmlns:p14="http://schemas.microsoft.com/office/powerpoint/2010/main" val="125808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F183B-BB6B-4ED5-AAA7-B9A644566787}" type="datetimeFigureOut">
              <a:rPr lang="en-US" smtClean="0"/>
              <a:t>8/19/2015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CBC5A-C314-4A5A-A498-854794116AE8}" type="slidenum">
              <a:rPr lang="en-US" smtClean="0"/>
              <a:t>‹#›</a:t>
            </a:fld>
            <a:endParaRPr lang="en-US"/>
          </a:p>
        </p:txBody>
      </p:sp>
    </p:spTree>
    <p:extLst>
      <p:ext uri="{BB962C8B-B14F-4D97-AF65-F5344CB8AC3E}">
        <p14:creationId xmlns:p14="http://schemas.microsoft.com/office/powerpoint/2010/main" val="24771665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New Civilizations in the Eastern and Western Hemispheres</a:t>
            </a:r>
            <a:endParaRPr lang="en-US" dirty="0"/>
          </a:p>
        </p:txBody>
      </p:sp>
      <p:sp>
        <p:nvSpPr>
          <p:cNvPr id="3" name="Subtitle 2"/>
          <p:cNvSpPr>
            <a:spLocks noGrp="1"/>
          </p:cNvSpPr>
          <p:nvPr>
            <p:ph type="subTitle" idx="1"/>
          </p:nvPr>
        </p:nvSpPr>
        <p:spPr/>
        <p:txBody>
          <a:bodyPr/>
          <a:lstStyle/>
          <a:p>
            <a:r>
              <a:rPr lang="en-US" dirty="0" smtClean="0"/>
              <a:t>2200-250 BCE</a:t>
            </a:r>
            <a:endParaRPr lang="en-US" dirty="0"/>
          </a:p>
        </p:txBody>
      </p:sp>
      <p:sp>
        <p:nvSpPr>
          <p:cNvPr id="4" name="Subtitle 2"/>
          <p:cNvSpPr txBox="1">
            <a:spLocks/>
          </p:cNvSpPr>
          <p:nvPr/>
        </p:nvSpPr>
        <p:spPr>
          <a:xfrm>
            <a:off x="990600" y="4800600"/>
            <a:ext cx="7162799" cy="1524000"/>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pPr algn="l"/>
            <a:r>
              <a:rPr lang="en-US" sz="1800" dirty="0" smtClean="0"/>
              <a:t>Jessica Stroo</a:t>
            </a:r>
          </a:p>
          <a:p>
            <a:pPr algn="l"/>
            <a:r>
              <a:rPr lang="en-US" sz="1800" dirty="0" smtClean="0"/>
              <a:t>Northeast Jones HS</a:t>
            </a:r>
          </a:p>
          <a:p>
            <a:pPr algn="l"/>
            <a:r>
              <a:rPr lang="en-US" sz="1800" dirty="0" err="1" smtClean="0"/>
              <a:t>Bulliet</a:t>
            </a:r>
            <a:endParaRPr lang="en-US" sz="1800" dirty="0"/>
          </a:p>
        </p:txBody>
      </p:sp>
    </p:spTree>
    <p:extLst>
      <p:ext uri="{BB962C8B-B14F-4D97-AF65-F5344CB8AC3E}">
        <p14:creationId xmlns:p14="http://schemas.microsoft.com/office/powerpoint/2010/main" val="140783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http://ancientchinesedynasties.weebly.com/uploads/5/5/3/0/553059/56442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02" y="838200"/>
            <a:ext cx="8058597"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4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China</a:t>
            </a:r>
            <a:endParaRPr lang="en-US" dirty="0"/>
          </a:p>
        </p:txBody>
      </p:sp>
      <p:sp>
        <p:nvSpPr>
          <p:cNvPr id="8" name="Content Placeholder 7"/>
          <p:cNvSpPr>
            <a:spLocks noGrp="1"/>
          </p:cNvSpPr>
          <p:nvPr>
            <p:ph idx="1"/>
          </p:nvPr>
        </p:nvSpPr>
        <p:spPr/>
        <p:txBody>
          <a:bodyPr>
            <a:normAutofit/>
          </a:bodyPr>
          <a:lstStyle/>
          <a:p>
            <a:r>
              <a:rPr lang="en-US" dirty="0" smtClean="0"/>
              <a:t>Follows the Xia Dynasty</a:t>
            </a:r>
          </a:p>
          <a:p>
            <a:pPr lvl="1"/>
            <a:r>
              <a:rPr lang="en-US" dirty="0" smtClean="0"/>
              <a:t>Xia is not historically confirmed</a:t>
            </a:r>
          </a:p>
          <a:p>
            <a:pPr lvl="1"/>
            <a:r>
              <a:rPr lang="en-US" dirty="0" smtClean="0"/>
              <a:t>China’s history begins with the Shang</a:t>
            </a:r>
          </a:p>
          <a:p>
            <a:r>
              <a:rPr lang="en-US" dirty="0" smtClean="0"/>
              <a:t>Oracle Bones</a:t>
            </a:r>
          </a:p>
          <a:p>
            <a:pPr lvl="1"/>
            <a:r>
              <a:rPr lang="en-US" dirty="0" smtClean="0"/>
              <a:t>Where we get our info about the Shang</a:t>
            </a:r>
          </a:p>
          <a:p>
            <a:pPr lvl="1"/>
            <a:r>
              <a:rPr lang="en-US" dirty="0" smtClean="0"/>
              <a:t>Animal bones/shells</a:t>
            </a:r>
          </a:p>
          <a:p>
            <a:pPr lvl="1"/>
            <a:r>
              <a:rPr lang="en-US" dirty="0" smtClean="0"/>
              <a:t>Used to contact “ancestral spirits”</a:t>
            </a:r>
          </a:p>
          <a:p>
            <a:pPr lvl="1"/>
            <a:r>
              <a:rPr lang="en-US" dirty="0" smtClean="0"/>
              <a:t>Gives info on king, court, religion, society</a:t>
            </a:r>
            <a:endParaRPr lang="en-US" dirty="0"/>
          </a:p>
        </p:txBody>
      </p:sp>
    </p:spTree>
    <p:extLst>
      <p:ext uri="{BB962C8B-B14F-4D97-AF65-F5344CB8AC3E}">
        <p14:creationId xmlns:p14="http://schemas.microsoft.com/office/powerpoint/2010/main" val="98667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03p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50" y="76200"/>
            <a:ext cx="42545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25990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Religion and Afterlife </a:t>
            </a:r>
            <a:endParaRPr lang="en-US" dirty="0"/>
          </a:p>
        </p:txBody>
      </p:sp>
      <p:sp>
        <p:nvSpPr>
          <p:cNvPr id="3" name="Content Placeholder 2"/>
          <p:cNvSpPr>
            <a:spLocks noGrp="1"/>
          </p:cNvSpPr>
          <p:nvPr>
            <p:ph idx="1"/>
          </p:nvPr>
        </p:nvSpPr>
        <p:spPr>
          <a:xfrm>
            <a:off x="1463040" y="1828800"/>
            <a:ext cx="6196405" cy="3894269"/>
          </a:xfrm>
        </p:spPr>
        <p:txBody>
          <a:bodyPr>
            <a:normAutofit fontScale="62500" lnSpcReduction="20000"/>
          </a:bodyPr>
          <a:lstStyle/>
          <a:p>
            <a:r>
              <a:rPr lang="en-US" dirty="0" smtClean="0"/>
              <a:t>Supreme god (Di) resides in the sky</a:t>
            </a:r>
          </a:p>
          <a:p>
            <a:pPr lvl="1"/>
            <a:r>
              <a:rPr lang="en-US" dirty="0" smtClean="0"/>
              <a:t>Responsible for storms</a:t>
            </a:r>
          </a:p>
          <a:p>
            <a:pPr lvl="1"/>
            <a:r>
              <a:rPr lang="en-US" dirty="0" smtClean="0"/>
              <a:t>Distant from humans</a:t>
            </a:r>
          </a:p>
          <a:p>
            <a:r>
              <a:rPr lang="en-US" dirty="0" smtClean="0"/>
              <a:t>Death</a:t>
            </a:r>
          </a:p>
          <a:p>
            <a:pPr lvl="1"/>
            <a:r>
              <a:rPr lang="en-US" dirty="0" smtClean="0"/>
              <a:t>Spirits reside with Di</a:t>
            </a:r>
          </a:p>
          <a:p>
            <a:pPr lvl="1"/>
            <a:r>
              <a:rPr lang="en-US" dirty="0" smtClean="0"/>
              <a:t>Ancestral spirits can intervene on behalf of family members</a:t>
            </a:r>
          </a:p>
          <a:p>
            <a:pPr lvl="1"/>
            <a:r>
              <a:rPr lang="en-US" dirty="0" smtClean="0"/>
              <a:t>Ruler has direct contact with ancestors who can intercede with Di</a:t>
            </a:r>
          </a:p>
          <a:p>
            <a:r>
              <a:rPr lang="en-US" dirty="0" smtClean="0"/>
              <a:t>Ancestor veneration and ruler contact with ancestors is effective rationale for rule</a:t>
            </a:r>
          </a:p>
          <a:p>
            <a:r>
              <a:rPr lang="en-US" dirty="0" smtClean="0"/>
              <a:t>Tombs of elite class</a:t>
            </a:r>
          </a:p>
          <a:p>
            <a:pPr lvl="1"/>
            <a:r>
              <a:rPr lang="en-US" dirty="0" smtClean="0"/>
              <a:t>Ornate vessels used to contact ancestral spirits</a:t>
            </a:r>
          </a:p>
          <a:p>
            <a:pPr lvl="1"/>
            <a:r>
              <a:rPr lang="en-US" dirty="0" smtClean="0"/>
              <a:t>Buried with family members and servants</a:t>
            </a:r>
            <a:endParaRPr lang="en-US" dirty="0"/>
          </a:p>
        </p:txBody>
      </p:sp>
    </p:spTree>
    <p:extLst>
      <p:ext uri="{BB962C8B-B14F-4D97-AF65-F5344CB8AC3E}">
        <p14:creationId xmlns:p14="http://schemas.microsoft.com/office/powerpoint/2010/main" val="396362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03p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7738" y="76200"/>
            <a:ext cx="470693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hidden="1"/>
          <p:cNvSpPr>
            <a:spLocks noGrp="1" noChangeArrowheads="1"/>
          </p:cNvSpPr>
          <p:nvPr>
            <p:ph type="title"/>
          </p:nvPr>
        </p:nvSpPr>
        <p:spPr/>
        <p:txBody>
          <a:bodyPr/>
          <a:lstStyle/>
          <a:p>
            <a:endParaRPr lang="en-US" altLang="en-US"/>
          </a:p>
        </p:txBody>
      </p:sp>
      <p:sp>
        <p:nvSpPr>
          <p:cNvPr id="5123"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56</a:t>
            </a:r>
          </a:p>
        </p:txBody>
      </p:sp>
    </p:spTree>
    <p:extLst>
      <p:ext uri="{BB962C8B-B14F-4D97-AF65-F5344CB8AC3E}">
        <p14:creationId xmlns:p14="http://schemas.microsoft.com/office/powerpoint/2010/main" val="235999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Technology</a:t>
            </a:r>
            <a:endParaRPr lang="en-US" dirty="0"/>
          </a:p>
        </p:txBody>
      </p:sp>
      <p:sp>
        <p:nvSpPr>
          <p:cNvPr id="8" name="Content Placeholder 7"/>
          <p:cNvSpPr>
            <a:spLocks noGrp="1"/>
          </p:cNvSpPr>
          <p:nvPr>
            <p:ph idx="1"/>
          </p:nvPr>
        </p:nvSpPr>
        <p:spPr/>
        <p:txBody>
          <a:bodyPr/>
          <a:lstStyle/>
          <a:p>
            <a:r>
              <a:rPr lang="en-US" dirty="0"/>
              <a:t>Writing system</a:t>
            </a:r>
          </a:p>
          <a:p>
            <a:pPr lvl="1"/>
            <a:r>
              <a:rPr lang="en-US" dirty="0"/>
              <a:t>100s of characters</a:t>
            </a:r>
          </a:p>
          <a:p>
            <a:pPr lvl="1"/>
            <a:r>
              <a:rPr lang="en-US" dirty="0"/>
              <a:t>Used in court</a:t>
            </a:r>
          </a:p>
          <a:p>
            <a:r>
              <a:rPr lang="en-US" dirty="0"/>
              <a:t>Bronze weapons</a:t>
            </a:r>
          </a:p>
          <a:p>
            <a:r>
              <a:rPr lang="en-US" dirty="0"/>
              <a:t>Horse drawn chariots</a:t>
            </a:r>
          </a:p>
          <a:p>
            <a:pPr lvl="1"/>
            <a:r>
              <a:rPr lang="en-US" dirty="0"/>
              <a:t>Originated in W. Asia</a:t>
            </a:r>
          </a:p>
          <a:p>
            <a:endParaRPr lang="en-US" dirty="0"/>
          </a:p>
        </p:txBody>
      </p:sp>
    </p:spTree>
    <p:extLst>
      <p:ext uri="{BB962C8B-B14F-4D97-AF65-F5344CB8AC3E}">
        <p14:creationId xmlns:p14="http://schemas.microsoft.com/office/powerpoint/2010/main" val="194568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Zhou Dynasty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7382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4338" name="Picture 2" descr="http://www.museocineseparma.org/risorse/dinastie/china-zhou1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674754"/>
            <a:ext cx="6324600" cy="610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2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Rise of the Zhou</a:t>
            </a:r>
            <a:endParaRPr lang="en-US" dirty="0"/>
          </a:p>
        </p:txBody>
      </p:sp>
      <p:sp>
        <p:nvSpPr>
          <p:cNvPr id="10" name="Content Placeholder 9"/>
          <p:cNvSpPr>
            <a:spLocks noGrp="1"/>
          </p:cNvSpPr>
          <p:nvPr>
            <p:ph idx="1"/>
          </p:nvPr>
        </p:nvSpPr>
        <p:spPr/>
        <p:txBody>
          <a:bodyPr>
            <a:normAutofit/>
          </a:bodyPr>
          <a:lstStyle/>
          <a:p>
            <a:r>
              <a:rPr lang="en-US" dirty="0"/>
              <a:t>11</a:t>
            </a:r>
            <a:r>
              <a:rPr lang="en-US" baseline="30000" dirty="0"/>
              <a:t>th</a:t>
            </a:r>
            <a:r>
              <a:rPr lang="en-US" dirty="0"/>
              <a:t> century BCE: overthrow of the Shang</a:t>
            </a:r>
          </a:p>
          <a:p>
            <a:r>
              <a:rPr lang="en-US" dirty="0"/>
              <a:t>Longest, most revered dynasty in Chinese history</a:t>
            </a:r>
          </a:p>
          <a:p>
            <a:r>
              <a:rPr lang="en-US" dirty="0"/>
              <a:t>Wen and Wu</a:t>
            </a:r>
          </a:p>
          <a:p>
            <a:pPr lvl="1"/>
            <a:r>
              <a:rPr lang="en-US" dirty="0"/>
              <a:t>Rebellion and attack of Shang capital</a:t>
            </a:r>
          </a:p>
          <a:p>
            <a:pPr lvl="1"/>
            <a:r>
              <a:rPr lang="en-US" dirty="0"/>
              <a:t>Wu is first ruler of dynasty</a:t>
            </a:r>
          </a:p>
          <a:p>
            <a:endParaRPr lang="en-US" dirty="0"/>
          </a:p>
          <a:p>
            <a:endParaRPr lang="en-US" dirty="0"/>
          </a:p>
        </p:txBody>
      </p:sp>
    </p:spTree>
    <p:extLst>
      <p:ext uri="{BB962C8B-B14F-4D97-AF65-F5344CB8AC3E}">
        <p14:creationId xmlns:p14="http://schemas.microsoft.com/office/powerpoint/2010/main" val="3861894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Wu, first emperor of the Zhou Dynasty</a:t>
            </a:r>
            <a:endParaRPr lang="en-US" dirty="0"/>
          </a:p>
        </p:txBody>
      </p:sp>
      <p:pic>
        <p:nvPicPr>
          <p:cNvPr id="5" name="Picture 2" descr="King Wu"/>
          <p:cNvPicPr>
            <a:picLocks noChangeAspect="1" noChangeArrowheads="1"/>
          </p:cNvPicPr>
          <p:nvPr/>
        </p:nvPicPr>
        <p:blipFill rotWithShape="1">
          <a:blip r:embed="rId2">
            <a:extLst>
              <a:ext uri="{28A0092B-C50C-407E-A947-70E740481C1C}">
                <a14:useLocalDpi xmlns:a14="http://schemas.microsoft.com/office/drawing/2010/main" val="0"/>
              </a:ext>
            </a:extLst>
          </a:blip>
          <a:srcRect t="25197"/>
          <a:stretch/>
        </p:blipFill>
        <p:spPr bwMode="auto">
          <a:xfrm>
            <a:off x="1066800" y="365388"/>
            <a:ext cx="3581400" cy="618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76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572000"/>
            <a:ext cx="7620000" cy="1362075"/>
          </a:xfrm>
        </p:spPr>
        <p:txBody>
          <a:bodyPr/>
          <a:lstStyle/>
          <a:p>
            <a:r>
              <a:rPr lang="en-US" dirty="0" smtClean="0"/>
              <a:t>China</a:t>
            </a:r>
            <a:endParaRPr lang="en-US" dirty="0"/>
          </a:p>
        </p:txBody>
      </p:sp>
      <p:sp>
        <p:nvSpPr>
          <p:cNvPr id="5" name="Text Placeholder 4"/>
          <p:cNvSpPr>
            <a:spLocks noGrp="1"/>
          </p:cNvSpPr>
          <p:nvPr>
            <p:ph type="body" idx="1"/>
          </p:nvPr>
        </p:nvSpPr>
        <p:spPr/>
        <p:txBody>
          <a:bodyPr/>
          <a:lstStyle/>
          <a:p>
            <a:endParaRPr lang="en-US"/>
          </a:p>
        </p:txBody>
      </p:sp>
      <p:pic>
        <p:nvPicPr>
          <p:cNvPr id="1026" name="Picture 2" descr="http://www.crystalinks.com/terracottiwarrior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0"/>
            <a:ext cx="48768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78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Zhou Timeline</a:t>
            </a:r>
            <a:endParaRPr lang="en-US" dirty="0"/>
          </a:p>
        </p:txBody>
      </p:sp>
      <p:sp>
        <p:nvSpPr>
          <p:cNvPr id="6" name="Content Placeholder 5"/>
          <p:cNvSpPr>
            <a:spLocks noGrp="1"/>
          </p:cNvSpPr>
          <p:nvPr>
            <p:ph idx="1"/>
          </p:nvPr>
        </p:nvSpPr>
        <p:spPr/>
        <p:txBody>
          <a:bodyPr>
            <a:normAutofit/>
          </a:bodyPr>
          <a:lstStyle/>
          <a:p>
            <a:r>
              <a:rPr lang="en-US" dirty="0" smtClean="0"/>
              <a:t>Western Zhou </a:t>
            </a:r>
            <a:r>
              <a:rPr lang="en-US" sz="1600" dirty="0" smtClean="0"/>
              <a:t>(</a:t>
            </a:r>
            <a:r>
              <a:rPr lang="en-US" sz="1600" i="1" dirty="0" smtClean="0"/>
              <a:t>1045-771 BCE)</a:t>
            </a:r>
          </a:p>
          <a:p>
            <a:r>
              <a:rPr lang="en-US" dirty="0" smtClean="0"/>
              <a:t>Eastern Zhou  </a:t>
            </a:r>
            <a:r>
              <a:rPr lang="en-US" sz="1600" dirty="0" smtClean="0"/>
              <a:t>(</a:t>
            </a:r>
            <a:r>
              <a:rPr lang="en-US" sz="1600" i="1" dirty="0" smtClean="0"/>
              <a:t>771-221 BCE)</a:t>
            </a:r>
          </a:p>
          <a:p>
            <a:pPr lvl="1"/>
            <a:r>
              <a:rPr lang="en-US" dirty="0" smtClean="0"/>
              <a:t>Spring and Autumn Period </a:t>
            </a:r>
            <a:r>
              <a:rPr lang="en-US" sz="1400" dirty="0" smtClean="0"/>
              <a:t>(</a:t>
            </a:r>
            <a:r>
              <a:rPr lang="en-US" sz="1400" i="1" dirty="0" smtClean="0"/>
              <a:t>771-481 BCE)</a:t>
            </a:r>
          </a:p>
          <a:p>
            <a:pPr lvl="1"/>
            <a:r>
              <a:rPr lang="en-US" dirty="0" smtClean="0"/>
              <a:t>Warring States Period </a:t>
            </a:r>
            <a:r>
              <a:rPr lang="en-US" sz="1400" dirty="0" smtClean="0"/>
              <a:t>(</a:t>
            </a:r>
            <a:r>
              <a:rPr lang="en-US" sz="1400" i="1" dirty="0" smtClean="0"/>
              <a:t>481-221 BCE</a:t>
            </a:r>
            <a:r>
              <a:rPr lang="en-US" sz="1400" dirty="0" smtClean="0"/>
              <a:t>)</a:t>
            </a:r>
          </a:p>
        </p:txBody>
      </p:sp>
    </p:spTree>
    <p:extLst>
      <p:ext uri="{BB962C8B-B14F-4D97-AF65-F5344CB8AC3E}">
        <p14:creationId xmlns:p14="http://schemas.microsoft.com/office/powerpoint/2010/main" val="343256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Mandate of Heaven</a:t>
            </a:r>
            <a:endParaRPr lang="en-US" dirty="0"/>
          </a:p>
        </p:txBody>
      </p:sp>
      <p:sp>
        <p:nvSpPr>
          <p:cNvPr id="6" name="Content Placeholder 5"/>
          <p:cNvSpPr>
            <a:spLocks noGrp="1"/>
          </p:cNvSpPr>
          <p:nvPr>
            <p:ph idx="1"/>
          </p:nvPr>
        </p:nvSpPr>
        <p:spPr/>
        <p:txBody>
          <a:bodyPr>
            <a:normAutofit fontScale="92500"/>
          </a:bodyPr>
          <a:lstStyle/>
          <a:p>
            <a:pPr marL="0" indent="0" algn="ctr">
              <a:buNone/>
            </a:pPr>
            <a:r>
              <a:rPr lang="en-US" dirty="0" smtClean="0"/>
              <a:t>Use of religion to justify the rule of a king/emperor</a:t>
            </a:r>
          </a:p>
          <a:p>
            <a:r>
              <a:rPr lang="en-US" dirty="0" smtClean="0"/>
              <a:t>Heaven gave authority to rulers</a:t>
            </a:r>
          </a:p>
          <a:p>
            <a:r>
              <a:rPr lang="en-US" dirty="0" smtClean="0"/>
              <a:t>Authority could be taken away if the ruler did not look out for the well being of subjects</a:t>
            </a:r>
          </a:p>
          <a:p>
            <a:r>
              <a:rPr lang="en-US" dirty="0" smtClean="0"/>
              <a:t>Proof of favor with the gods</a:t>
            </a:r>
          </a:p>
          <a:p>
            <a:pPr lvl="1"/>
            <a:r>
              <a:rPr lang="en-US" dirty="0" smtClean="0"/>
              <a:t>Stability and prosperity of kingdom</a:t>
            </a:r>
          </a:p>
          <a:p>
            <a:r>
              <a:rPr lang="en-US" dirty="0" smtClean="0"/>
              <a:t>Signs of disfavor of a ruler</a:t>
            </a:r>
          </a:p>
          <a:p>
            <a:pPr lvl="1"/>
            <a:r>
              <a:rPr lang="en-US" dirty="0" smtClean="0"/>
              <a:t>Natural disasters</a:t>
            </a:r>
          </a:p>
          <a:p>
            <a:pPr lvl="1"/>
            <a:r>
              <a:rPr lang="en-US" dirty="0" smtClean="0"/>
              <a:t>Invasion </a:t>
            </a:r>
            <a:endParaRPr lang="en-US" dirty="0"/>
          </a:p>
        </p:txBody>
      </p:sp>
    </p:spTree>
    <p:extLst>
      <p:ext uri="{BB962C8B-B14F-4D97-AF65-F5344CB8AC3E}">
        <p14:creationId xmlns:p14="http://schemas.microsoft.com/office/powerpoint/2010/main" val="307417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a:t>
            </a:r>
            <a:endParaRPr lang="en-US" dirty="0"/>
          </a:p>
        </p:txBody>
      </p:sp>
      <p:sp>
        <p:nvSpPr>
          <p:cNvPr id="3" name="Content Placeholder 2"/>
          <p:cNvSpPr>
            <a:spLocks noGrp="1"/>
          </p:cNvSpPr>
          <p:nvPr>
            <p:ph idx="1"/>
          </p:nvPr>
        </p:nvSpPr>
        <p:spPr>
          <a:xfrm>
            <a:off x="1463040" y="1752600"/>
            <a:ext cx="6196405" cy="3970469"/>
          </a:xfrm>
        </p:spPr>
        <p:txBody>
          <a:bodyPr/>
          <a:lstStyle/>
          <a:p>
            <a:r>
              <a:rPr lang="en-US" dirty="0" smtClean="0"/>
              <a:t>Written texts</a:t>
            </a:r>
          </a:p>
          <a:p>
            <a:pPr lvl="1"/>
            <a:r>
              <a:rPr lang="en-US" dirty="0" smtClean="0"/>
              <a:t>Book of Documents (letters, historical record)</a:t>
            </a:r>
          </a:p>
          <a:p>
            <a:pPr lvl="1"/>
            <a:r>
              <a:rPr lang="en-US" dirty="0" smtClean="0"/>
              <a:t>Book of Songs (poems, songs—details the lives of all classes of citizens)</a:t>
            </a:r>
          </a:p>
          <a:p>
            <a:r>
              <a:rPr lang="en-US" dirty="0" smtClean="0"/>
              <a:t>Xi’an: new capital city</a:t>
            </a:r>
          </a:p>
          <a:p>
            <a:pPr lvl="1"/>
            <a:r>
              <a:rPr lang="en-US" dirty="0" smtClean="0"/>
              <a:t>Grid plan</a:t>
            </a:r>
          </a:p>
          <a:p>
            <a:pPr lvl="1"/>
            <a:r>
              <a:rPr lang="en-US" dirty="0" smtClean="0"/>
              <a:t>Gates in walls opening at cardinal directions</a:t>
            </a:r>
          </a:p>
          <a:p>
            <a:pPr lvl="1"/>
            <a:r>
              <a:rPr lang="en-US" dirty="0" smtClean="0"/>
              <a:t>Feng </a:t>
            </a:r>
            <a:r>
              <a:rPr lang="en-US" dirty="0" err="1" smtClean="0"/>
              <a:t>shui</a:t>
            </a:r>
            <a:endParaRPr lang="en-US" dirty="0" smtClean="0"/>
          </a:p>
          <a:p>
            <a:endParaRPr lang="en-US" dirty="0" smtClean="0"/>
          </a:p>
          <a:p>
            <a:pPr lvl="1"/>
            <a:endParaRPr lang="en-US" dirty="0"/>
          </a:p>
        </p:txBody>
      </p:sp>
    </p:spTree>
    <p:extLst>
      <p:ext uri="{BB962C8B-B14F-4D97-AF65-F5344CB8AC3E}">
        <p14:creationId xmlns:p14="http://schemas.microsoft.com/office/powerpoint/2010/main" val="857889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Eastern Zhou (771-221 BCE)</a:t>
            </a:r>
            <a:endParaRPr lang="en-US" dirty="0"/>
          </a:p>
        </p:txBody>
      </p:sp>
      <p:sp>
        <p:nvSpPr>
          <p:cNvPr id="3" name="Content Placeholder 2"/>
          <p:cNvSpPr>
            <a:spLocks noGrp="1"/>
          </p:cNvSpPr>
          <p:nvPr>
            <p:ph idx="1"/>
          </p:nvPr>
        </p:nvSpPr>
        <p:spPr/>
        <p:txBody>
          <a:bodyPr>
            <a:normAutofit lnSpcReduction="10000"/>
          </a:bodyPr>
          <a:lstStyle/>
          <a:p>
            <a:r>
              <a:rPr lang="en-US" dirty="0" smtClean="0"/>
              <a:t>Power of Zhou monarch is gradually reduced from 1045-771 BCE</a:t>
            </a:r>
          </a:p>
          <a:p>
            <a:r>
              <a:rPr lang="en-US" dirty="0" smtClean="0"/>
              <a:t>771 BCE: attack of Xi’an</a:t>
            </a:r>
          </a:p>
          <a:p>
            <a:pPr lvl="1"/>
            <a:r>
              <a:rPr lang="en-US" dirty="0" smtClean="0"/>
              <a:t>Capital moved east to Luoyang</a:t>
            </a:r>
          </a:p>
          <a:p>
            <a:pPr lvl="1"/>
            <a:r>
              <a:rPr lang="en-US" dirty="0" smtClean="0"/>
              <a:t>(thus the name “Eastern Zhou)</a:t>
            </a:r>
          </a:p>
          <a:p>
            <a:r>
              <a:rPr lang="en-US" dirty="0" smtClean="0"/>
              <a:t>Spring and Autumn Period</a:t>
            </a:r>
          </a:p>
          <a:p>
            <a:pPr lvl="1"/>
            <a:r>
              <a:rPr lang="en-US" dirty="0" smtClean="0"/>
              <a:t>Spring and Autumn Annals are the historical record of the time period</a:t>
            </a:r>
          </a:p>
          <a:p>
            <a:r>
              <a:rPr lang="en-US" dirty="0" smtClean="0"/>
              <a:t>Warring States Period</a:t>
            </a:r>
          </a:p>
        </p:txBody>
      </p:sp>
    </p:spTree>
    <p:extLst>
      <p:ext uri="{BB962C8B-B14F-4D97-AF65-F5344CB8AC3E}">
        <p14:creationId xmlns:p14="http://schemas.microsoft.com/office/powerpoint/2010/main" val="328489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Spring and Autumn Period</a:t>
            </a:r>
            <a:endParaRPr lang="en-US" dirty="0"/>
          </a:p>
        </p:txBody>
      </p:sp>
      <p:sp>
        <p:nvSpPr>
          <p:cNvPr id="6" name="Content Placeholder 5"/>
          <p:cNvSpPr>
            <a:spLocks noGrp="1"/>
          </p:cNvSpPr>
          <p:nvPr>
            <p:ph idx="1"/>
          </p:nvPr>
        </p:nvSpPr>
        <p:spPr>
          <a:xfrm>
            <a:off x="1463040" y="2119256"/>
            <a:ext cx="6196405" cy="4052943"/>
          </a:xfrm>
        </p:spPr>
        <p:txBody>
          <a:bodyPr>
            <a:normAutofit fontScale="92500" lnSpcReduction="20000"/>
          </a:bodyPr>
          <a:lstStyle/>
          <a:p>
            <a:r>
              <a:rPr lang="en-US" dirty="0" smtClean="0"/>
              <a:t>771-481 BCE</a:t>
            </a:r>
          </a:p>
          <a:p>
            <a:r>
              <a:rPr lang="en-US" dirty="0" smtClean="0"/>
              <a:t>Regional lords hold the power in China</a:t>
            </a:r>
          </a:p>
          <a:p>
            <a:r>
              <a:rPr lang="en-US" dirty="0" smtClean="0"/>
              <a:t>Constant warfare between regions/states</a:t>
            </a:r>
            <a:endParaRPr lang="en-US" dirty="0"/>
          </a:p>
          <a:p>
            <a:r>
              <a:rPr lang="en-US" dirty="0"/>
              <a:t>Armies made up of farmers instead of the elite</a:t>
            </a:r>
          </a:p>
          <a:p>
            <a:r>
              <a:rPr lang="en-US" dirty="0"/>
              <a:t>Warriors on horseback</a:t>
            </a:r>
          </a:p>
          <a:p>
            <a:r>
              <a:rPr lang="en-US" dirty="0"/>
              <a:t>Bronze replaced by iron</a:t>
            </a:r>
          </a:p>
          <a:p>
            <a:pPr lvl="1"/>
            <a:r>
              <a:rPr lang="en-US" dirty="0"/>
              <a:t>First people in the world to forge steel</a:t>
            </a:r>
          </a:p>
          <a:p>
            <a:r>
              <a:rPr lang="en-US" dirty="0"/>
              <a:t>Development of a large and extensive bureaucracy</a:t>
            </a:r>
          </a:p>
          <a:p>
            <a:pPr lvl="1"/>
            <a:r>
              <a:rPr lang="en-US" dirty="0"/>
              <a:t>Government made up of appointed officials rather than elected ones</a:t>
            </a:r>
          </a:p>
          <a:p>
            <a:r>
              <a:rPr lang="en-US" dirty="0" smtClean="0"/>
              <a:t>Development of philosophical systems of China</a:t>
            </a:r>
            <a:endParaRPr lang="en-US" dirty="0"/>
          </a:p>
          <a:p>
            <a:endParaRPr lang="en-US" dirty="0"/>
          </a:p>
        </p:txBody>
      </p:sp>
    </p:spTree>
    <p:extLst>
      <p:ext uri="{BB962C8B-B14F-4D97-AF65-F5344CB8AC3E}">
        <p14:creationId xmlns:p14="http://schemas.microsoft.com/office/powerpoint/2010/main" val="3079588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Daoism/Taoism</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The teachings of the Way (</a:t>
            </a:r>
            <a:r>
              <a:rPr lang="en-US" dirty="0" smtClean="0"/>
              <a:t>Dao/Tao)</a:t>
            </a:r>
          </a:p>
          <a:p>
            <a:r>
              <a:rPr lang="en-US" dirty="0" smtClean="0"/>
              <a:t>Laozi </a:t>
            </a:r>
            <a:r>
              <a:rPr lang="en-US" sz="1400" i="1" dirty="0" smtClean="0"/>
              <a:t>(604-517 BCE )</a:t>
            </a:r>
          </a:p>
          <a:p>
            <a:pPr lvl="1"/>
            <a:r>
              <a:rPr lang="en-US" dirty="0" smtClean="0"/>
              <a:t>AKA Lao </a:t>
            </a:r>
            <a:r>
              <a:rPr lang="en-US" dirty="0" err="1" smtClean="0"/>
              <a:t>Zi</a:t>
            </a:r>
            <a:r>
              <a:rPr lang="en-US" dirty="0" smtClean="0"/>
              <a:t>, Lao </a:t>
            </a:r>
            <a:r>
              <a:rPr lang="en-US" dirty="0" err="1" smtClean="0"/>
              <a:t>Tsu</a:t>
            </a:r>
            <a:endParaRPr lang="en-US" dirty="0" smtClean="0"/>
          </a:p>
          <a:p>
            <a:pPr lvl="1"/>
            <a:r>
              <a:rPr lang="en-US" dirty="0" smtClean="0"/>
              <a:t>Real person? </a:t>
            </a:r>
          </a:p>
          <a:p>
            <a:pPr lvl="1"/>
            <a:r>
              <a:rPr lang="en-US" dirty="0" smtClean="0"/>
              <a:t>Legend?</a:t>
            </a:r>
          </a:p>
          <a:p>
            <a:pPr lvl="1"/>
            <a:r>
              <a:rPr lang="en-US" dirty="0" smtClean="0"/>
              <a:t>Composite of both?</a:t>
            </a:r>
          </a:p>
          <a:p>
            <a:r>
              <a:rPr lang="en-US" dirty="0" smtClean="0"/>
              <a:t>Urged people to leave behind empty formalities, rituals, hierarchies, </a:t>
            </a:r>
            <a:r>
              <a:rPr lang="en-US" dirty="0" err="1" smtClean="0"/>
              <a:t>etc</a:t>
            </a:r>
            <a:r>
              <a:rPr lang="en-US" dirty="0" smtClean="0"/>
              <a:t> of society</a:t>
            </a:r>
          </a:p>
        </p:txBody>
      </p:sp>
      <p:sp>
        <p:nvSpPr>
          <p:cNvPr id="4" name="Content Placeholder 3"/>
          <p:cNvSpPr>
            <a:spLocks noGrp="1"/>
          </p:cNvSpPr>
          <p:nvPr>
            <p:ph sz="half" idx="2"/>
          </p:nvPr>
        </p:nvSpPr>
        <p:spPr>
          <a:xfrm>
            <a:off x="4663440" y="5181600"/>
            <a:ext cx="3743960" cy="1143000"/>
          </a:xfrm>
        </p:spPr>
        <p:txBody>
          <a:bodyPr>
            <a:normAutofit fontScale="77500" lnSpcReduction="20000"/>
          </a:bodyPr>
          <a:lstStyle/>
          <a:p>
            <a:pPr marL="0" indent="0" algn="ctr">
              <a:buNone/>
            </a:pPr>
            <a:r>
              <a:rPr lang="en-US" sz="1800" dirty="0" smtClean="0"/>
              <a:t>*Note*</a:t>
            </a:r>
          </a:p>
          <a:p>
            <a:pPr marL="0" indent="0" algn="ctr">
              <a:buNone/>
            </a:pPr>
            <a:r>
              <a:rPr lang="en-US" sz="1800" dirty="0" smtClean="0"/>
              <a:t>There are many different spellings of people, philosophies, </a:t>
            </a:r>
            <a:r>
              <a:rPr lang="en-US" sz="1800" dirty="0" err="1" smtClean="0"/>
              <a:t>etc</a:t>
            </a:r>
            <a:r>
              <a:rPr lang="en-US" sz="1800" dirty="0" smtClean="0"/>
              <a:t> in China.  I have placed several different forms of the names in the PPT to help you become familiar with them. </a:t>
            </a:r>
            <a:endParaRPr lang="en-US" sz="1800" dirty="0"/>
          </a:p>
        </p:txBody>
      </p:sp>
      <p:pic>
        <p:nvPicPr>
          <p:cNvPr id="5122" name="Picture 2" descr="https://upload.wikimedia.org/wikipedia/commons/a/af/Laozi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63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Dao</a:t>
            </a:r>
            <a:endParaRPr lang="en-US" dirty="0"/>
          </a:p>
        </p:txBody>
      </p:sp>
      <p:sp>
        <p:nvSpPr>
          <p:cNvPr id="3" name="Content Placeholder 2"/>
          <p:cNvSpPr>
            <a:spLocks noGrp="1"/>
          </p:cNvSpPr>
          <p:nvPr>
            <p:ph sz="half" idx="1"/>
          </p:nvPr>
        </p:nvSpPr>
        <p:spPr/>
        <p:txBody>
          <a:bodyPr>
            <a:normAutofit/>
          </a:bodyPr>
          <a:lstStyle/>
          <a:p>
            <a:r>
              <a:rPr lang="en-US" dirty="0" smtClean="0"/>
              <a:t>“The Way” cannot be defined with words</a:t>
            </a:r>
          </a:p>
          <a:p>
            <a:r>
              <a:rPr lang="en-US" dirty="0" smtClean="0"/>
              <a:t>To obtain the </a:t>
            </a:r>
            <a:r>
              <a:rPr lang="en-US" dirty="0" err="1" smtClean="0"/>
              <a:t>dao</a:t>
            </a:r>
            <a:r>
              <a:rPr lang="en-US" dirty="0" smtClean="0"/>
              <a:t>, one must “</a:t>
            </a:r>
            <a:r>
              <a:rPr lang="en-US" dirty="0" err="1" smtClean="0"/>
              <a:t>wu</a:t>
            </a:r>
            <a:r>
              <a:rPr lang="en-US" dirty="0" smtClean="0"/>
              <a:t> </a:t>
            </a:r>
            <a:r>
              <a:rPr lang="en-US" dirty="0" err="1" smtClean="0"/>
              <a:t>wei</a:t>
            </a:r>
            <a:r>
              <a:rPr lang="en-US" dirty="0" smtClean="0"/>
              <a:t>”</a:t>
            </a:r>
          </a:p>
          <a:p>
            <a:pPr lvl="1"/>
            <a:r>
              <a:rPr lang="en-US" dirty="0" smtClean="0"/>
              <a:t>Wu </a:t>
            </a:r>
            <a:r>
              <a:rPr lang="en-US" dirty="0" err="1" smtClean="0"/>
              <a:t>wei</a:t>
            </a:r>
            <a:r>
              <a:rPr lang="en-US" dirty="0" smtClean="0"/>
              <a:t>: do not tamper with nature/life—act naturally and things will work out</a:t>
            </a:r>
          </a:p>
        </p:txBody>
      </p:sp>
      <p:sp>
        <p:nvSpPr>
          <p:cNvPr id="5" name="Content Placeholder 4"/>
          <p:cNvSpPr>
            <a:spLocks noGrp="1"/>
          </p:cNvSpPr>
          <p:nvPr>
            <p:ph sz="half" idx="2"/>
          </p:nvPr>
        </p:nvSpPr>
        <p:spPr/>
        <p:txBody>
          <a:bodyPr/>
          <a:lstStyle/>
          <a:p>
            <a:r>
              <a:rPr lang="en-US" dirty="0" smtClean="0"/>
              <a:t>Yin-Yang</a:t>
            </a:r>
          </a:p>
          <a:p>
            <a:pPr lvl="1"/>
            <a:r>
              <a:rPr lang="en-US" dirty="0" smtClean="0"/>
              <a:t>Balance in life</a:t>
            </a:r>
            <a:endParaRPr lang="en-US" dirty="0"/>
          </a:p>
          <a:p>
            <a:pPr lvl="1"/>
            <a:r>
              <a:rPr lang="en-US" dirty="0"/>
              <a:t>Yin: female, passive, shaded, reflective (moon)</a:t>
            </a:r>
          </a:p>
          <a:p>
            <a:pPr lvl="1"/>
            <a:r>
              <a:rPr lang="en-US" dirty="0"/>
              <a:t>Yang: male, active, bright, shining (sun)</a:t>
            </a:r>
          </a:p>
          <a:p>
            <a:endParaRPr lang="en-US" dirty="0"/>
          </a:p>
        </p:txBody>
      </p:sp>
      <p:pic>
        <p:nvPicPr>
          <p:cNvPr id="6146" name="Picture 2" descr="http://images.huffingtonpost.com/2014-06-23-yiny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724400"/>
            <a:ext cx="1884060" cy="1869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823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Dao </a:t>
            </a:r>
            <a:r>
              <a:rPr lang="en-US" dirty="0" err="1" smtClean="0"/>
              <a:t>Dejing</a:t>
            </a:r>
            <a:endParaRPr lang="en-US" dirty="0"/>
          </a:p>
        </p:txBody>
      </p:sp>
      <p:sp>
        <p:nvSpPr>
          <p:cNvPr id="3" name="Content Placeholder 2"/>
          <p:cNvSpPr>
            <a:spLocks noGrp="1"/>
          </p:cNvSpPr>
          <p:nvPr>
            <p:ph idx="1"/>
          </p:nvPr>
        </p:nvSpPr>
        <p:spPr/>
        <p:txBody>
          <a:bodyPr/>
          <a:lstStyle/>
          <a:p>
            <a:r>
              <a:rPr lang="en-US" dirty="0" smtClean="0"/>
              <a:t>Means “Classic </a:t>
            </a:r>
            <a:r>
              <a:rPr lang="en-US" dirty="0"/>
              <a:t>of the Way of Virtue”</a:t>
            </a:r>
          </a:p>
          <a:p>
            <a:r>
              <a:rPr lang="en-US" dirty="0" smtClean="0"/>
              <a:t>Written by Laozi</a:t>
            </a:r>
          </a:p>
          <a:p>
            <a:r>
              <a:rPr lang="en-US" dirty="0" smtClean="0"/>
              <a:t>Questions </a:t>
            </a:r>
            <a:r>
              <a:rPr lang="en-US" dirty="0"/>
              <a:t>if the world is real or a dream</a:t>
            </a:r>
          </a:p>
          <a:p>
            <a:r>
              <a:rPr lang="en-US" dirty="0"/>
              <a:t>Education, knowledge are obstacles to understanding</a:t>
            </a:r>
          </a:p>
          <a:p>
            <a:r>
              <a:rPr lang="en-US" dirty="0"/>
              <a:t>Cultivate intuition</a:t>
            </a:r>
          </a:p>
          <a:p>
            <a:r>
              <a:rPr lang="en-US" dirty="0"/>
              <a:t>Avoid struggles</a:t>
            </a:r>
          </a:p>
          <a:p>
            <a:endParaRPr lang="en-US" dirty="0"/>
          </a:p>
        </p:txBody>
      </p:sp>
      <p:pic>
        <p:nvPicPr>
          <p:cNvPr id="7170" name="Picture 2" descr="http://www.discoverthefire.com/wp-content/uploads/2011/08/tao-te-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505200"/>
            <a:ext cx="19526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736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Dao </a:t>
            </a:r>
            <a:r>
              <a:rPr lang="en-US" dirty="0" err="1" smtClean="0"/>
              <a:t>Dejing</a:t>
            </a:r>
            <a:endParaRPr lang="en-US" dirty="0"/>
          </a:p>
        </p:txBody>
      </p:sp>
      <p:sp>
        <p:nvSpPr>
          <p:cNvPr id="3" name="Content Placeholder 2"/>
          <p:cNvSpPr>
            <a:spLocks noGrp="1"/>
          </p:cNvSpPr>
          <p:nvPr>
            <p:ph idx="1"/>
          </p:nvPr>
        </p:nvSpPr>
        <p:spPr>
          <a:xfrm>
            <a:off x="1463040" y="1828800"/>
            <a:ext cx="6196405" cy="4191000"/>
          </a:xfrm>
        </p:spPr>
        <p:txBody>
          <a:bodyPr>
            <a:normAutofit fontScale="92500" lnSpcReduction="10000"/>
          </a:bodyPr>
          <a:lstStyle/>
          <a:p>
            <a:pPr marL="0" indent="0" algn="ctr">
              <a:buNone/>
            </a:pPr>
            <a:r>
              <a:rPr lang="en-US" i="1" dirty="0" smtClean="0"/>
              <a:t>“ The Dao produces all things and nourishes them; it produces them and does not claim them as its own; it does all, and yet does not boast of it; it presides over all, and yet does not control them.  This is what is called “The mysterious quality” of the Dao.”</a:t>
            </a:r>
          </a:p>
          <a:p>
            <a:pPr marL="0" indent="0" algn="ctr">
              <a:buNone/>
            </a:pPr>
            <a:endParaRPr lang="en-US" i="1" dirty="0"/>
          </a:p>
          <a:p>
            <a:pPr marL="0" indent="0" algn="ctr">
              <a:buNone/>
            </a:pPr>
            <a:r>
              <a:rPr lang="en-US" i="1" dirty="0" smtClean="0"/>
              <a:t>“If we could renounce our </a:t>
            </a:r>
            <a:r>
              <a:rPr lang="en-US" i="1" dirty="0" err="1" smtClean="0"/>
              <a:t>sageness</a:t>
            </a:r>
            <a:r>
              <a:rPr lang="en-US" i="1" dirty="0" smtClean="0"/>
              <a:t> and discard our wisdom, it would be better for the people a hundredfold…if we could renounce our artful contrivances and discard our scheming for gain, there would be no thieves nor robbers.”</a:t>
            </a:r>
            <a:endParaRPr lang="en-US" i="1" dirty="0"/>
          </a:p>
        </p:txBody>
      </p:sp>
    </p:spTree>
    <p:extLst>
      <p:ext uri="{BB962C8B-B14F-4D97-AF65-F5344CB8AC3E}">
        <p14:creationId xmlns:p14="http://schemas.microsoft.com/office/powerpoint/2010/main" val="1945671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Content Placeholder 2"/>
          <p:cNvSpPr>
            <a:spLocks noGrp="1"/>
          </p:cNvSpPr>
          <p:nvPr>
            <p:ph sz="half" idx="1"/>
          </p:nvPr>
        </p:nvSpPr>
        <p:spPr>
          <a:xfrm>
            <a:off x="1143000" y="2338388"/>
            <a:ext cx="3200400" cy="3602736"/>
          </a:xfrm>
        </p:spPr>
        <p:txBody>
          <a:bodyPr>
            <a:normAutofit lnSpcReduction="10000"/>
          </a:bodyPr>
          <a:lstStyle/>
          <a:p>
            <a:r>
              <a:rPr lang="en-US" dirty="0" err="1" smtClean="0"/>
              <a:t>Kongzi</a:t>
            </a:r>
            <a:r>
              <a:rPr lang="en-US" dirty="0"/>
              <a:t>=</a:t>
            </a:r>
            <a:r>
              <a:rPr lang="en-US" dirty="0" smtClean="0"/>
              <a:t>Confucius </a:t>
            </a:r>
            <a:r>
              <a:rPr lang="en-US" sz="1600" dirty="0" smtClean="0"/>
              <a:t>(</a:t>
            </a:r>
            <a:r>
              <a:rPr lang="en-US" sz="1600" i="1" dirty="0" smtClean="0"/>
              <a:t>551-479 BCE)</a:t>
            </a:r>
          </a:p>
          <a:p>
            <a:r>
              <a:rPr lang="en-US" u="sng" dirty="0" smtClean="0"/>
              <a:t>The Analects</a:t>
            </a:r>
            <a:r>
              <a:rPr lang="en-US" dirty="0" smtClean="0"/>
              <a:t>: Compilation of Confucius’ sayings</a:t>
            </a:r>
          </a:p>
          <a:p>
            <a:r>
              <a:rPr lang="en-US" dirty="0" smtClean="0"/>
              <a:t>Society is broken and needs to return to the “Golden Age” of the early Zhou</a:t>
            </a:r>
          </a:p>
          <a:p>
            <a:r>
              <a:rPr lang="en-US" dirty="0" smtClean="0"/>
              <a:t>NOT a religion</a:t>
            </a:r>
          </a:p>
        </p:txBody>
      </p:sp>
      <p:sp>
        <p:nvSpPr>
          <p:cNvPr id="4" name="Content Placeholder 3"/>
          <p:cNvSpPr>
            <a:spLocks noGrp="1"/>
          </p:cNvSpPr>
          <p:nvPr>
            <p:ph sz="half" idx="2"/>
          </p:nvPr>
        </p:nvSpPr>
        <p:spPr>
          <a:xfrm>
            <a:off x="5029200" y="2338388"/>
            <a:ext cx="3200400" cy="3605212"/>
          </a:xfrm>
        </p:spPr>
        <p:txBody>
          <a:bodyPr>
            <a:normAutofit lnSpcReduction="10000"/>
          </a:bodyPr>
          <a:lstStyle/>
          <a:p>
            <a:r>
              <a:rPr lang="en-US" dirty="0"/>
              <a:t>Emphasized family obligations</a:t>
            </a:r>
          </a:p>
          <a:p>
            <a:pPr lvl="1"/>
            <a:r>
              <a:rPr lang="en-US" dirty="0" smtClean="0"/>
              <a:t>Everyone has a “place” in society</a:t>
            </a:r>
          </a:p>
          <a:p>
            <a:pPr lvl="1"/>
            <a:r>
              <a:rPr lang="en-US" dirty="0" smtClean="0"/>
              <a:t>“</a:t>
            </a:r>
            <a:r>
              <a:rPr lang="en-US" dirty="0"/>
              <a:t>filial piety”</a:t>
            </a:r>
          </a:p>
          <a:p>
            <a:pPr lvl="2"/>
            <a:r>
              <a:rPr lang="en-US" dirty="0"/>
              <a:t>Obedience to and love of parents</a:t>
            </a:r>
          </a:p>
          <a:p>
            <a:r>
              <a:rPr lang="en-US" dirty="0"/>
              <a:t>Devotion to </a:t>
            </a:r>
            <a:r>
              <a:rPr lang="en-US" dirty="0" smtClean="0"/>
              <a:t>ruler</a:t>
            </a:r>
          </a:p>
          <a:p>
            <a:r>
              <a:rPr lang="en-US" dirty="0" smtClean="0"/>
              <a:t>Benevolence and compassion</a:t>
            </a:r>
            <a:endParaRPr lang="en-US" dirty="0"/>
          </a:p>
          <a:p>
            <a:endParaRPr lang="en-US" dirty="0"/>
          </a:p>
        </p:txBody>
      </p:sp>
    </p:spTree>
    <p:extLst>
      <p:ext uri="{BB962C8B-B14F-4D97-AF65-F5344CB8AC3E}">
        <p14:creationId xmlns:p14="http://schemas.microsoft.com/office/powerpoint/2010/main" val="23695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03map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3838"/>
            <a:ext cx="899160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2" hidden="1"/>
          <p:cNvSpPr>
            <a:spLocks noGrp="1" noChangeArrowheads="1"/>
          </p:cNvSpPr>
          <p:nvPr>
            <p:ph type="title"/>
          </p:nvPr>
        </p:nvSpPr>
        <p:spPr/>
        <p:txBody>
          <a:bodyPr/>
          <a:lstStyle/>
          <a:p>
            <a:endParaRPr lang="en-US" altLang="en-US"/>
          </a:p>
        </p:txBody>
      </p:sp>
      <p:sp>
        <p:nvSpPr>
          <p:cNvPr id="7171" name="Rectangle 3"/>
          <p:cNvSpPr>
            <a:spLocks noChangeArrowheads="1"/>
          </p:cNvSpPr>
          <p:nvPr/>
        </p:nvSpPr>
        <p:spPr bwMode="auto">
          <a:xfrm>
            <a:off x="7980363" y="6584950"/>
            <a:ext cx="1163637"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Map 3-1, p. 57</a:t>
            </a:r>
          </a:p>
        </p:txBody>
      </p:sp>
    </p:spTree>
    <p:extLst>
      <p:ext uri="{BB962C8B-B14F-4D97-AF65-F5344CB8AC3E}">
        <p14:creationId xmlns:p14="http://schemas.microsoft.com/office/powerpoint/2010/main" val="1768725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http://a1.files.biography.com/image/upload/c_fill,cs_srgb,dpr_1.0,g_face,h_300,q_80,w_300/MTE5NDg0MDU0OTMwNjg3NT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638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857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Analects</a:t>
            </a:r>
            <a:endParaRPr lang="en-US" dirty="0"/>
          </a:p>
        </p:txBody>
      </p:sp>
      <p:sp>
        <p:nvSpPr>
          <p:cNvPr id="6" name="Content Placeholder 5"/>
          <p:cNvSpPr>
            <a:spLocks noGrp="1"/>
          </p:cNvSpPr>
          <p:nvPr>
            <p:ph idx="1"/>
          </p:nvPr>
        </p:nvSpPr>
        <p:spPr>
          <a:xfrm>
            <a:off x="1463040" y="1752600"/>
            <a:ext cx="6196405" cy="4419599"/>
          </a:xfrm>
        </p:spPr>
        <p:txBody>
          <a:bodyPr>
            <a:normAutofit fontScale="92500" lnSpcReduction="20000"/>
          </a:bodyPr>
          <a:lstStyle/>
          <a:p>
            <a:pPr marL="0" indent="0" algn="ctr">
              <a:buNone/>
            </a:pPr>
            <a:r>
              <a:rPr lang="en-US" i="1" dirty="0"/>
              <a:t>"The superior man bends his attention to what is radical. That being established, all practical courses naturally grow up. Filial piety and fraternal submission,-are they not the root of all benevolent actions?" </a:t>
            </a:r>
          </a:p>
          <a:p>
            <a:pPr marL="0" indent="0" algn="ctr">
              <a:buNone/>
            </a:pPr>
            <a:endParaRPr lang="en-US" i="1" dirty="0" smtClean="0"/>
          </a:p>
          <a:p>
            <a:pPr marL="0" indent="0" algn="ctr">
              <a:buNone/>
            </a:pPr>
            <a:endParaRPr lang="en-US" i="1" dirty="0" smtClean="0"/>
          </a:p>
          <a:p>
            <a:pPr marL="0" indent="0" algn="ctr">
              <a:buNone/>
            </a:pPr>
            <a:endParaRPr lang="en-US" i="1" dirty="0"/>
          </a:p>
          <a:p>
            <a:pPr marL="0" indent="0" algn="ctr">
              <a:buNone/>
            </a:pPr>
            <a:endParaRPr lang="en-US" i="1" dirty="0" smtClean="0"/>
          </a:p>
          <a:p>
            <a:pPr marL="0" indent="0" algn="ctr">
              <a:buNone/>
            </a:pPr>
            <a:endParaRPr lang="en-US" i="1" dirty="0" smtClean="0"/>
          </a:p>
          <a:p>
            <a:pPr marL="0" indent="0" algn="ctr">
              <a:buNone/>
            </a:pPr>
            <a:r>
              <a:rPr lang="en-US" i="1" dirty="0" smtClean="0"/>
              <a:t>“…Conduct yourself with respect; perform your duties with reverence; treat others with wholehearted sincerity…you cannot abandon these.”</a:t>
            </a:r>
            <a:endParaRPr lang="en-US" i="1" dirty="0"/>
          </a:p>
        </p:txBody>
      </p:sp>
      <p:pic>
        <p:nvPicPr>
          <p:cNvPr id="3074" name="Picture 2" descr="Rongo Analects 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202983"/>
            <a:ext cx="1933903" cy="14758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a/a0/Analects.JPG/800px-Analec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61" t="10083" r="9039"/>
          <a:stretch/>
        </p:blipFill>
        <p:spPr bwMode="auto">
          <a:xfrm>
            <a:off x="5960182" y="3202983"/>
            <a:ext cx="1964618" cy="147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853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a:t>
            </a:r>
            <a:endParaRPr lang="en-US" dirty="0"/>
          </a:p>
        </p:txBody>
      </p:sp>
      <p:sp>
        <p:nvSpPr>
          <p:cNvPr id="3" name="Content Placeholder 2"/>
          <p:cNvSpPr>
            <a:spLocks noGrp="1"/>
          </p:cNvSpPr>
          <p:nvPr>
            <p:ph idx="1"/>
          </p:nvPr>
        </p:nvSpPr>
        <p:spPr/>
        <p:txBody>
          <a:bodyPr/>
          <a:lstStyle/>
          <a:p>
            <a:r>
              <a:rPr lang="en-US" dirty="0" smtClean="0"/>
              <a:t>Many officials were Confucian in work, but Daoist in private life</a:t>
            </a:r>
          </a:p>
          <a:p>
            <a:r>
              <a:rPr lang="en-US" dirty="0" smtClean="0"/>
              <a:t>Family = fundamental social unit</a:t>
            </a:r>
          </a:p>
          <a:p>
            <a:pPr lvl="1"/>
            <a:r>
              <a:rPr lang="en-US" dirty="0" smtClean="0"/>
              <a:t>3 generation unit (grandparents, parents, children)</a:t>
            </a:r>
          </a:p>
          <a:p>
            <a:pPr lvl="1"/>
            <a:r>
              <a:rPr lang="en-US" dirty="0" smtClean="0"/>
              <a:t>Patriarchy: fathers have complete authority and control over family and women</a:t>
            </a:r>
          </a:p>
          <a:p>
            <a:pPr lvl="1"/>
            <a:endParaRPr lang="en-US" dirty="0" smtClean="0"/>
          </a:p>
          <a:p>
            <a:pPr marL="0" indent="0">
              <a:buNone/>
            </a:pPr>
            <a:endParaRPr lang="en-US" dirty="0"/>
          </a:p>
        </p:txBody>
      </p:sp>
    </p:spTree>
    <p:extLst>
      <p:ext uri="{BB962C8B-B14F-4D97-AF65-F5344CB8AC3E}">
        <p14:creationId xmlns:p14="http://schemas.microsoft.com/office/powerpoint/2010/main" val="3737324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Warring States Period</a:t>
            </a:r>
            <a:endParaRPr lang="en-US" dirty="0"/>
          </a:p>
        </p:txBody>
      </p:sp>
      <p:sp>
        <p:nvSpPr>
          <p:cNvPr id="3" name="Content Placeholder 2"/>
          <p:cNvSpPr>
            <a:spLocks noGrp="1"/>
          </p:cNvSpPr>
          <p:nvPr>
            <p:ph idx="1"/>
          </p:nvPr>
        </p:nvSpPr>
        <p:spPr/>
        <p:txBody>
          <a:bodyPr>
            <a:normAutofit lnSpcReduction="10000"/>
          </a:bodyPr>
          <a:lstStyle/>
          <a:p>
            <a:r>
              <a:rPr lang="en-US" dirty="0" smtClean="0"/>
              <a:t>481-221 BCE</a:t>
            </a:r>
          </a:p>
          <a:p>
            <a:r>
              <a:rPr lang="en-US" dirty="0" smtClean="0"/>
              <a:t>Warfare between Chinese states intensified</a:t>
            </a:r>
          </a:p>
          <a:p>
            <a:pPr lvl="1"/>
            <a:r>
              <a:rPr lang="en-US" dirty="0" smtClean="0"/>
              <a:t>Smaller states taken over by larger, more powerful states</a:t>
            </a:r>
          </a:p>
          <a:p>
            <a:pPr lvl="1"/>
            <a:r>
              <a:rPr lang="en-US" dirty="0" smtClean="0"/>
              <a:t>Build up of larger armies</a:t>
            </a:r>
          </a:p>
          <a:p>
            <a:pPr lvl="1"/>
            <a:r>
              <a:rPr lang="en-US" dirty="0" smtClean="0"/>
              <a:t>Fortified walls built to protect state borders</a:t>
            </a:r>
          </a:p>
          <a:p>
            <a:pPr lvl="1"/>
            <a:r>
              <a:rPr lang="en-US" dirty="0" smtClean="0"/>
              <a:t>Military innovations </a:t>
            </a:r>
          </a:p>
          <a:p>
            <a:r>
              <a:rPr lang="en-US" dirty="0" smtClean="0"/>
              <a:t>Qin: most innovative state</a:t>
            </a:r>
          </a:p>
          <a:p>
            <a:pPr lvl="1"/>
            <a:r>
              <a:rPr lang="en-US" dirty="0" smtClean="0"/>
              <a:t>First to use Legalism</a:t>
            </a:r>
            <a:endParaRPr lang="en-US" dirty="0"/>
          </a:p>
        </p:txBody>
      </p:sp>
    </p:spTree>
    <p:extLst>
      <p:ext uri="{BB962C8B-B14F-4D97-AF65-F5344CB8AC3E}">
        <p14:creationId xmlns:p14="http://schemas.microsoft.com/office/powerpoint/2010/main" val="1792811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c/ca/EN-WarringStatesAll260B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838199"/>
            <a:ext cx="6477000" cy="596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902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Rejected both Confucianism and Daoism</a:t>
            </a:r>
          </a:p>
          <a:p>
            <a:pPr lvl="1"/>
            <a:r>
              <a:rPr lang="en-US" dirty="0"/>
              <a:t>Unconcerned with ethics and morals (Confucianism)</a:t>
            </a:r>
          </a:p>
          <a:p>
            <a:pPr lvl="1"/>
            <a:r>
              <a:rPr lang="en-US" dirty="0"/>
              <a:t>Unconcerned with nature and humans’ place in the world (Daoism)</a:t>
            </a:r>
          </a:p>
          <a:p>
            <a:r>
              <a:rPr lang="en-US" dirty="0" smtClean="0"/>
              <a:t>Emphasized the law and a restructuring of society</a:t>
            </a:r>
          </a:p>
          <a:p>
            <a:pPr lvl="1"/>
            <a:r>
              <a:rPr lang="en-US" dirty="0" smtClean="0"/>
              <a:t>Strengthen and expand the state no matter what the cost</a:t>
            </a:r>
          </a:p>
          <a:p>
            <a:pPr lvl="1"/>
            <a:r>
              <a:rPr lang="en-US" dirty="0" smtClean="0"/>
              <a:t>Sacrifice freedom of individuals in order to aid/prosper the state</a:t>
            </a:r>
          </a:p>
          <a:p>
            <a:pPr lvl="1"/>
            <a:endParaRPr lang="en-US" dirty="0"/>
          </a:p>
        </p:txBody>
      </p:sp>
    </p:spTree>
    <p:extLst>
      <p:ext uri="{BB962C8B-B14F-4D97-AF65-F5344CB8AC3E}">
        <p14:creationId xmlns:p14="http://schemas.microsoft.com/office/powerpoint/2010/main" val="21300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Legalism </a:t>
            </a:r>
            <a:endParaRPr lang="en-US" dirty="0"/>
          </a:p>
        </p:txBody>
      </p:sp>
      <p:sp>
        <p:nvSpPr>
          <p:cNvPr id="3" name="Content Placeholder 2"/>
          <p:cNvSpPr>
            <a:spLocks noGrp="1"/>
          </p:cNvSpPr>
          <p:nvPr>
            <p:ph idx="1"/>
          </p:nvPr>
        </p:nvSpPr>
        <p:spPr/>
        <p:txBody>
          <a:bodyPr>
            <a:normAutofit lnSpcReduction="10000"/>
          </a:bodyPr>
          <a:lstStyle/>
          <a:p>
            <a:r>
              <a:rPr lang="en-US" dirty="0" smtClean="0"/>
              <a:t>Emphasized work in agriculture or military</a:t>
            </a:r>
          </a:p>
          <a:p>
            <a:r>
              <a:rPr lang="en-US" dirty="0" smtClean="0"/>
              <a:t>Discouraged work that did not directly advance state interests (merchants, artists, </a:t>
            </a:r>
            <a:r>
              <a:rPr lang="en-US" dirty="0" err="1" smtClean="0"/>
              <a:t>etc</a:t>
            </a:r>
            <a:r>
              <a:rPr lang="en-US" dirty="0" smtClean="0"/>
              <a:t>)</a:t>
            </a:r>
          </a:p>
          <a:p>
            <a:r>
              <a:rPr lang="en-US" dirty="0" smtClean="0"/>
              <a:t>Strict laws, severe punishments </a:t>
            </a:r>
          </a:p>
          <a:p>
            <a:pPr lvl="1"/>
            <a:r>
              <a:rPr lang="en-US" dirty="0" smtClean="0"/>
              <a:t>Amputation of hand/foot for dumping ashes in street</a:t>
            </a:r>
          </a:p>
          <a:p>
            <a:r>
              <a:rPr lang="en-US" dirty="0" smtClean="0"/>
              <a:t>Ruthless, but helped unify China and end Warring States Period</a:t>
            </a:r>
            <a:endParaRPr lang="en-US" dirty="0"/>
          </a:p>
        </p:txBody>
      </p:sp>
    </p:spTree>
    <p:extLst>
      <p:ext uri="{BB962C8B-B14F-4D97-AF65-F5344CB8AC3E}">
        <p14:creationId xmlns:p14="http://schemas.microsoft.com/office/powerpoint/2010/main" val="1830528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Legalist Leaders </a:t>
            </a:r>
            <a:endParaRPr lang="en-US" dirty="0"/>
          </a:p>
        </p:txBody>
      </p:sp>
      <p:sp>
        <p:nvSpPr>
          <p:cNvPr id="4" name="Text Placeholder 3"/>
          <p:cNvSpPr>
            <a:spLocks noGrp="1"/>
          </p:cNvSpPr>
          <p:nvPr>
            <p:ph type="body" idx="1"/>
          </p:nvPr>
        </p:nvSpPr>
        <p:spPr>
          <a:xfrm>
            <a:off x="1557869" y="1371601"/>
            <a:ext cx="2939521" cy="820208"/>
          </a:xfrm>
        </p:spPr>
        <p:txBody>
          <a:bodyPr/>
          <a:lstStyle/>
          <a:p>
            <a:r>
              <a:rPr lang="en-US" dirty="0" smtClean="0"/>
              <a:t>Lord Shang Yang</a:t>
            </a:r>
            <a:endParaRPr lang="en-US" dirty="0"/>
          </a:p>
        </p:txBody>
      </p:sp>
      <p:sp>
        <p:nvSpPr>
          <p:cNvPr id="3" name="Content Placeholder 2"/>
          <p:cNvSpPr>
            <a:spLocks noGrp="1"/>
          </p:cNvSpPr>
          <p:nvPr>
            <p:ph sz="half" idx="2"/>
          </p:nvPr>
        </p:nvSpPr>
        <p:spPr>
          <a:xfrm>
            <a:off x="1298448" y="2209800"/>
            <a:ext cx="3227832" cy="3514344"/>
          </a:xfrm>
        </p:spPr>
        <p:txBody>
          <a:bodyPr>
            <a:normAutofit fontScale="77500" lnSpcReduction="20000"/>
          </a:bodyPr>
          <a:lstStyle/>
          <a:p>
            <a:r>
              <a:rPr lang="en-US" dirty="0" smtClean="0"/>
              <a:t>390-338 BCE</a:t>
            </a:r>
          </a:p>
          <a:p>
            <a:r>
              <a:rPr lang="en-US" dirty="0" smtClean="0"/>
              <a:t>Minister to duke of Qin</a:t>
            </a:r>
          </a:p>
          <a:p>
            <a:r>
              <a:rPr lang="en-US" dirty="0" smtClean="0"/>
              <a:t>Ruthless leader-murdered</a:t>
            </a:r>
          </a:p>
          <a:p>
            <a:r>
              <a:rPr lang="en-US" dirty="0"/>
              <a:t>The Book of Lord Shang</a:t>
            </a:r>
          </a:p>
          <a:p>
            <a:r>
              <a:rPr lang="en-US" dirty="0" smtClean="0"/>
              <a:t>Confucians are wrong that a ruler should worry about his subjects</a:t>
            </a:r>
          </a:p>
          <a:p>
            <a:r>
              <a:rPr lang="en-US" dirty="0" smtClean="0"/>
              <a:t>A ruler should us whatever necessary to obtain good behavior from subjects</a:t>
            </a:r>
          </a:p>
          <a:p>
            <a:pPr lvl="1"/>
            <a:r>
              <a:rPr lang="en-US" dirty="0" smtClean="0"/>
              <a:t>Included weakening the power and privileges of the nobles</a:t>
            </a:r>
          </a:p>
          <a:p>
            <a:pPr lvl="1"/>
            <a:endParaRPr lang="en-US" dirty="0"/>
          </a:p>
        </p:txBody>
      </p:sp>
      <p:sp>
        <p:nvSpPr>
          <p:cNvPr id="5" name="Text Placeholder 4"/>
          <p:cNvSpPr>
            <a:spLocks noGrp="1"/>
          </p:cNvSpPr>
          <p:nvPr>
            <p:ph type="body" sz="quarter" idx="3"/>
          </p:nvPr>
        </p:nvSpPr>
        <p:spPr>
          <a:xfrm>
            <a:off x="4910669" y="1371600"/>
            <a:ext cx="2944368" cy="822960"/>
          </a:xfrm>
        </p:spPr>
        <p:txBody>
          <a:bodyPr/>
          <a:lstStyle/>
          <a:p>
            <a:r>
              <a:rPr lang="en-US" dirty="0" smtClean="0"/>
              <a:t>Han </a:t>
            </a:r>
            <a:r>
              <a:rPr lang="en-US" dirty="0" err="1" smtClean="0"/>
              <a:t>Feizi</a:t>
            </a:r>
            <a:endParaRPr lang="en-US" dirty="0"/>
          </a:p>
        </p:txBody>
      </p:sp>
      <p:sp>
        <p:nvSpPr>
          <p:cNvPr id="6" name="Content Placeholder 5"/>
          <p:cNvSpPr>
            <a:spLocks noGrp="1"/>
          </p:cNvSpPr>
          <p:nvPr>
            <p:ph sz="quarter" idx="4"/>
          </p:nvPr>
        </p:nvSpPr>
        <p:spPr>
          <a:xfrm>
            <a:off x="4645151" y="2209800"/>
            <a:ext cx="3227832" cy="3514789"/>
          </a:xfrm>
        </p:spPr>
        <p:txBody>
          <a:bodyPr>
            <a:noAutofit/>
          </a:bodyPr>
          <a:lstStyle/>
          <a:p>
            <a:r>
              <a:rPr lang="en-US" sz="1900" dirty="0" smtClean="0"/>
              <a:t>280-233 BCE</a:t>
            </a:r>
          </a:p>
          <a:p>
            <a:r>
              <a:rPr lang="en-US" sz="1900" dirty="0" smtClean="0"/>
              <a:t>AKA Han </a:t>
            </a:r>
            <a:r>
              <a:rPr lang="en-US" sz="1900" dirty="0" err="1" smtClean="0"/>
              <a:t>Fei</a:t>
            </a:r>
            <a:endParaRPr lang="en-US" sz="1900" dirty="0" smtClean="0"/>
          </a:p>
          <a:p>
            <a:r>
              <a:rPr lang="en-US" sz="1900" dirty="0" smtClean="0"/>
              <a:t>Qin advisor</a:t>
            </a:r>
          </a:p>
          <a:p>
            <a:r>
              <a:rPr lang="en-US" sz="1900" dirty="0" smtClean="0"/>
              <a:t>Forced suicide</a:t>
            </a:r>
          </a:p>
          <a:p>
            <a:r>
              <a:rPr lang="en-US" sz="1900" dirty="0" smtClean="0"/>
              <a:t>Trained in Confucian thought</a:t>
            </a:r>
          </a:p>
          <a:p>
            <a:r>
              <a:rPr lang="en-US" sz="1900" dirty="0" smtClean="0"/>
              <a:t>Realism needed to end chaos</a:t>
            </a:r>
          </a:p>
          <a:p>
            <a:r>
              <a:rPr lang="en-US" sz="1900" dirty="0" smtClean="0"/>
              <a:t>Wrote essays on how to create a peaceful and stable state</a:t>
            </a:r>
            <a:endParaRPr lang="en-US" sz="1900" dirty="0"/>
          </a:p>
        </p:txBody>
      </p:sp>
    </p:spTree>
    <p:extLst>
      <p:ext uri="{BB962C8B-B14F-4D97-AF65-F5344CB8AC3E}">
        <p14:creationId xmlns:p14="http://schemas.microsoft.com/office/powerpoint/2010/main" val="26099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3" name="Content Placeholder 2"/>
          <p:cNvSpPr>
            <a:spLocks noGrp="1"/>
          </p:cNvSpPr>
          <p:nvPr>
            <p:ph sz="half" idx="1"/>
          </p:nvPr>
        </p:nvSpPr>
        <p:spPr/>
        <p:txBody>
          <a:bodyPr/>
          <a:lstStyle/>
          <a:p>
            <a:r>
              <a:rPr lang="en-US" dirty="0" smtClean="0"/>
              <a:t>“Isolation”</a:t>
            </a:r>
          </a:p>
          <a:p>
            <a:pPr lvl="1"/>
            <a:r>
              <a:rPr lang="en-US" dirty="0" smtClean="0"/>
              <a:t>Mountain ranges</a:t>
            </a:r>
          </a:p>
          <a:p>
            <a:pPr lvl="1"/>
            <a:r>
              <a:rPr lang="en-US" dirty="0" smtClean="0"/>
              <a:t>Deserts</a:t>
            </a:r>
          </a:p>
          <a:p>
            <a:pPr lvl="1"/>
            <a:r>
              <a:rPr lang="en-US" dirty="0" smtClean="0"/>
              <a:t>Mongolian steppe</a:t>
            </a:r>
          </a:p>
          <a:p>
            <a:pPr lvl="1"/>
            <a:r>
              <a:rPr lang="en-US" dirty="0" smtClean="0"/>
              <a:t>Pacific Ocean</a:t>
            </a:r>
          </a:p>
          <a:p>
            <a:r>
              <a:rPr lang="en-US" dirty="0" smtClean="0"/>
              <a:t>Evidence of trade with India/Central Asia</a:t>
            </a:r>
          </a:p>
          <a:p>
            <a:endParaRPr lang="en-US" dirty="0" smtClean="0"/>
          </a:p>
          <a:p>
            <a:pPr lvl="1"/>
            <a:endParaRPr lang="en-US" dirty="0"/>
          </a:p>
        </p:txBody>
      </p:sp>
      <p:sp>
        <p:nvSpPr>
          <p:cNvPr id="6" name="Content Placeholder 5"/>
          <p:cNvSpPr>
            <a:spLocks noGrp="1"/>
          </p:cNvSpPr>
          <p:nvPr>
            <p:ph sz="half" idx="2"/>
          </p:nvPr>
        </p:nvSpPr>
        <p:spPr/>
        <p:txBody>
          <a:bodyPr/>
          <a:lstStyle/>
          <a:p>
            <a:endParaRPr lang="en-US"/>
          </a:p>
        </p:txBody>
      </p:sp>
      <p:pic>
        <p:nvPicPr>
          <p:cNvPr id="4100" name="Picture 4" descr="https://upload.wikimedia.org/wikipedia/commons/thumb/5/5b/Gobi_desert_en.jpg/300px-Gobi_desert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09800"/>
            <a:ext cx="459113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52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Himalayas</a:t>
            </a:r>
            <a:endParaRPr lang="en-US" dirty="0"/>
          </a:p>
        </p:txBody>
      </p:sp>
      <p:sp>
        <p:nvSpPr>
          <p:cNvPr id="3" name="Content Placeholder 2"/>
          <p:cNvSpPr>
            <a:spLocks noGrp="1"/>
          </p:cNvSpPr>
          <p:nvPr>
            <p:ph idx="1"/>
          </p:nvPr>
        </p:nvSpPr>
        <p:spPr/>
        <p:txBody>
          <a:bodyPr/>
          <a:lstStyle/>
          <a:p>
            <a:endParaRPr lang="en-US"/>
          </a:p>
        </p:txBody>
      </p:sp>
      <p:pic>
        <p:nvPicPr>
          <p:cNvPr id="5122" name="Picture 2" descr="http://www.oddizzi.com/wp-content/uploads/2010/12/img-mountains-village-himalay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19" y="1981200"/>
            <a:ext cx="7680962" cy="4267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nglish-online.at/geography/himalayas/himalayas-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147634"/>
            <a:ext cx="2057400" cy="166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236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Gobi Desert</a:t>
            </a:r>
            <a:endParaRPr lang="en-US" dirty="0"/>
          </a:p>
        </p:txBody>
      </p:sp>
      <p:sp>
        <p:nvSpPr>
          <p:cNvPr id="3" name="Content Placeholder 2"/>
          <p:cNvSpPr>
            <a:spLocks noGrp="1"/>
          </p:cNvSpPr>
          <p:nvPr>
            <p:ph idx="1"/>
          </p:nvPr>
        </p:nvSpPr>
        <p:spPr/>
        <p:txBody>
          <a:bodyPr/>
          <a:lstStyle/>
          <a:p>
            <a:endParaRPr lang="en-US"/>
          </a:p>
        </p:txBody>
      </p:sp>
      <p:pic>
        <p:nvPicPr>
          <p:cNvPr id="7170" name="Picture 2" descr="http://www.wildernesstravel.com/images/trips/asia/mongolia/gobi_desert_camel_trek-bill-abbott-mongolia-0808080115-p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799"/>
            <a:ext cx="9283696" cy="343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93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Mongolian Steppe</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media-1.web.britannica.com/eb-media/41/147341-004-428879E6.jpg"/>
          <p:cNvPicPr>
            <a:picLocks noChangeAspect="1" noChangeArrowheads="1"/>
          </p:cNvPicPr>
          <p:nvPr/>
        </p:nvPicPr>
        <p:blipFill rotWithShape="1">
          <a:blip r:embed="rId2">
            <a:extLst>
              <a:ext uri="{28A0092B-C50C-407E-A947-70E740481C1C}">
                <a14:useLocalDpi xmlns:a14="http://schemas.microsoft.com/office/drawing/2010/main" val="0"/>
              </a:ext>
            </a:extLst>
          </a:blip>
          <a:srcRect t="15175"/>
          <a:stretch/>
        </p:blipFill>
        <p:spPr bwMode="auto">
          <a:xfrm>
            <a:off x="647700" y="2015909"/>
            <a:ext cx="7848600" cy="439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66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a:t>
            </a:r>
            <a:endParaRPr lang="en-US" dirty="0"/>
          </a:p>
        </p:txBody>
      </p:sp>
      <p:sp>
        <p:nvSpPr>
          <p:cNvPr id="4" name="Text Placeholder 3"/>
          <p:cNvSpPr>
            <a:spLocks noGrp="1"/>
          </p:cNvSpPr>
          <p:nvPr>
            <p:ph type="body" idx="1"/>
          </p:nvPr>
        </p:nvSpPr>
        <p:spPr>
          <a:xfrm>
            <a:off x="1557869" y="1371600"/>
            <a:ext cx="2939521" cy="820208"/>
          </a:xfrm>
        </p:spPr>
        <p:txBody>
          <a:bodyPr/>
          <a:lstStyle/>
          <a:p>
            <a:r>
              <a:rPr lang="en-US" dirty="0" smtClean="0"/>
              <a:t>Northern China</a:t>
            </a:r>
            <a:endParaRPr lang="en-US" dirty="0"/>
          </a:p>
        </p:txBody>
      </p:sp>
      <p:sp>
        <p:nvSpPr>
          <p:cNvPr id="6" name="Content Placeholder 5"/>
          <p:cNvSpPr>
            <a:spLocks noGrp="1"/>
          </p:cNvSpPr>
          <p:nvPr>
            <p:ph sz="half" idx="2"/>
          </p:nvPr>
        </p:nvSpPr>
        <p:spPr>
          <a:xfrm>
            <a:off x="1298448" y="2286000"/>
            <a:ext cx="3227832" cy="3438144"/>
          </a:xfrm>
        </p:spPr>
        <p:txBody>
          <a:bodyPr/>
          <a:lstStyle/>
          <a:p>
            <a:r>
              <a:rPr lang="en-US" dirty="0" smtClean="0"/>
              <a:t>Deforestation</a:t>
            </a:r>
          </a:p>
          <a:p>
            <a:r>
              <a:rPr lang="en-US" dirty="0" smtClean="0"/>
              <a:t>Retaining walls</a:t>
            </a:r>
          </a:p>
          <a:p>
            <a:r>
              <a:rPr lang="en-US" dirty="0" smtClean="0"/>
              <a:t>Millet and wheat</a:t>
            </a:r>
          </a:p>
          <a:p>
            <a:endParaRPr lang="en-US" dirty="0"/>
          </a:p>
        </p:txBody>
      </p:sp>
      <p:sp>
        <p:nvSpPr>
          <p:cNvPr id="5" name="Text Placeholder 4"/>
          <p:cNvSpPr>
            <a:spLocks noGrp="1"/>
          </p:cNvSpPr>
          <p:nvPr>
            <p:ph type="body" sz="quarter" idx="3"/>
          </p:nvPr>
        </p:nvSpPr>
        <p:spPr>
          <a:xfrm>
            <a:off x="4910669" y="1371600"/>
            <a:ext cx="2944368" cy="822960"/>
          </a:xfrm>
        </p:spPr>
        <p:txBody>
          <a:bodyPr/>
          <a:lstStyle/>
          <a:p>
            <a:r>
              <a:rPr lang="en-US" dirty="0" smtClean="0"/>
              <a:t>Southern China</a:t>
            </a:r>
            <a:endParaRPr lang="en-US" dirty="0"/>
          </a:p>
        </p:txBody>
      </p:sp>
      <p:sp>
        <p:nvSpPr>
          <p:cNvPr id="7" name="Content Placeholder 6"/>
          <p:cNvSpPr>
            <a:spLocks noGrp="1"/>
          </p:cNvSpPr>
          <p:nvPr>
            <p:ph sz="quarter" idx="4"/>
          </p:nvPr>
        </p:nvSpPr>
        <p:spPr>
          <a:xfrm>
            <a:off x="4645151" y="2286000"/>
            <a:ext cx="3227832" cy="3438589"/>
          </a:xfrm>
        </p:spPr>
        <p:txBody>
          <a:bodyPr>
            <a:normAutofit/>
          </a:bodyPr>
          <a:lstStyle/>
          <a:p>
            <a:r>
              <a:rPr lang="en-US" dirty="0" smtClean="0"/>
              <a:t>Monsoons allow for agriculture</a:t>
            </a:r>
          </a:p>
          <a:p>
            <a:r>
              <a:rPr lang="en-US" dirty="0" smtClean="0"/>
              <a:t>Rice</a:t>
            </a:r>
          </a:p>
          <a:p>
            <a:pPr lvl="1"/>
            <a:r>
              <a:rPr lang="en-US" dirty="0" smtClean="0"/>
              <a:t>Rice paddies</a:t>
            </a:r>
          </a:p>
          <a:p>
            <a:pPr lvl="2"/>
            <a:r>
              <a:rPr lang="en-US" dirty="0" smtClean="0"/>
              <a:t>Flooding of fields</a:t>
            </a:r>
          </a:p>
          <a:p>
            <a:pPr lvl="1"/>
            <a:r>
              <a:rPr lang="en-US" dirty="0" smtClean="0"/>
              <a:t>Feeds more people per acre</a:t>
            </a:r>
          </a:p>
          <a:p>
            <a:pPr lvl="1"/>
            <a:r>
              <a:rPr lang="en-US" dirty="0" smtClean="0"/>
              <a:t>More populous than the north</a:t>
            </a:r>
          </a:p>
        </p:txBody>
      </p:sp>
      <p:pic>
        <p:nvPicPr>
          <p:cNvPr id="8194" name="Picture 2" descr="https://pomacious.files.wordpress.com/2012/08/img_02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733800"/>
            <a:ext cx="3200400" cy="214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53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44979" y="2295525"/>
            <a:ext cx="6254044" cy="1362075"/>
          </a:xfrm>
        </p:spPr>
        <p:txBody>
          <a:bodyPr/>
          <a:lstStyle/>
          <a:p>
            <a:r>
              <a:rPr lang="en-US" dirty="0" smtClean="0"/>
              <a:t>Shang Dynasty </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2737099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9441</TotalTime>
  <Words>1375</Words>
  <Application>Microsoft Office PowerPoint</Application>
  <PresentationFormat>On-screen Show (4:3)</PresentationFormat>
  <Paragraphs>212</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New Civilizations in the Eastern and Western Hemispheres</vt:lpstr>
      <vt:lpstr>China</vt:lpstr>
      <vt:lpstr>PowerPoint Presentation</vt:lpstr>
      <vt:lpstr>Geography</vt:lpstr>
      <vt:lpstr>Himalayas</vt:lpstr>
      <vt:lpstr>Gobi Desert</vt:lpstr>
      <vt:lpstr>Mongolian Steppe</vt:lpstr>
      <vt:lpstr>Agriculture</vt:lpstr>
      <vt:lpstr>Shang Dynasty </vt:lpstr>
      <vt:lpstr>PowerPoint Presentation</vt:lpstr>
      <vt:lpstr>History of China</vt:lpstr>
      <vt:lpstr>PowerPoint Presentation</vt:lpstr>
      <vt:lpstr>Religion and Afterlife </vt:lpstr>
      <vt:lpstr>PowerPoint Presentation</vt:lpstr>
      <vt:lpstr>Technology</vt:lpstr>
      <vt:lpstr>Zhou Dynasty</vt:lpstr>
      <vt:lpstr>PowerPoint Presentation</vt:lpstr>
      <vt:lpstr>Rise of the Zhou</vt:lpstr>
      <vt:lpstr>PowerPoint Presentation</vt:lpstr>
      <vt:lpstr>Zhou Timeline</vt:lpstr>
      <vt:lpstr>Mandate of Heaven</vt:lpstr>
      <vt:lpstr>Politics</vt:lpstr>
      <vt:lpstr>Eastern Zhou (771-221 BCE)</vt:lpstr>
      <vt:lpstr>Spring and Autumn Period</vt:lpstr>
      <vt:lpstr>Daoism/Taoism</vt:lpstr>
      <vt:lpstr>Dao</vt:lpstr>
      <vt:lpstr>Dao Dejing</vt:lpstr>
      <vt:lpstr>Dao Dejing</vt:lpstr>
      <vt:lpstr>Confucianism</vt:lpstr>
      <vt:lpstr>PowerPoint Presentation</vt:lpstr>
      <vt:lpstr>The Analects</vt:lpstr>
      <vt:lpstr>Society</vt:lpstr>
      <vt:lpstr>The Warring States Period</vt:lpstr>
      <vt:lpstr>PowerPoint Presentation</vt:lpstr>
      <vt:lpstr>Legalism</vt:lpstr>
      <vt:lpstr>Legalism </vt:lpstr>
      <vt:lpstr>Legalist Leaders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51</cp:revision>
  <dcterms:created xsi:type="dcterms:W3CDTF">2015-05-29T21:56:37Z</dcterms:created>
  <dcterms:modified xsi:type="dcterms:W3CDTF">2015-08-19T15:11:06Z</dcterms:modified>
</cp:coreProperties>
</file>